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64"/>
  </p:notesMasterIdLst>
  <p:handoutMasterIdLst>
    <p:handoutMasterId r:id="rId65"/>
  </p:handoutMasterIdLst>
  <p:sldIdLst>
    <p:sldId id="258"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1" r:id="rId53"/>
    <p:sldId id="310" r:id="rId54"/>
    <p:sldId id="312" r:id="rId55"/>
    <p:sldId id="314" r:id="rId56"/>
    <p:sldId id="315" r:id="rId57"/>
    <p:sldId id="316" r:id="rId58"/>
    <p:sldId id="317" r:id="rId59"/>
    <p:sldId id="318" r:id="rId60"/>
    <p:sldId id="319" r:id="rId61"/>
    <p:sldId id="320" r:id="rId62"/>
    <p:sldId id="321" r:id="rId6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en, Eric L CIV USN COMNAVFACENGCOM DC (USA)" initials="ELA" lastIdx="1" clrIdx="0">
    <p:extLst>
      <p:ext uri="{19B8F6BF-5375-455C-9EA6-DF929625EA0E}">
        <p15:presenceInfo xmlns:p15="http://schemas.microsoft.com/office/powerpoint/2012/main" userId="Allen, Eric L CIV USN COMNAVFACENGCOM DC (U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6" autoAdjust="0"/>
    <p:restoredTop sz="90506" autoAdjust="0"/>
  </p:normalViewPr>
  <p:slideViewPr>
    <p:cSldViewPr snapToGrid="0">
      <p:cViewPr varScale="1">
        <p:scale>
          <a:sx n="54" d="100"/>
          <a:sy n="54" d="100"/>
        </p:scale>
        <p:origin x="15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02T09:56:58.569" idx="1">
    <p:pos x="10" y="10"/>
    <p:text>Glare control at the light source - Here we see glare being controlled by window blinds.
Glare control by monitor location - Helpful Hint: Keep monitor at a 90° from the window.
Light fixture with parabolic louvers can reduce glare exposure in an office environment.  The more louvers the light fixture has the more evenly light will be distributed.
A glare screen is often effective at blocking the transmission of extraneous light; however, a poorly made glare screen will just decrease the contrast of the monitor display, similar to cheap sunglasses.  Monitor wraps act as a sun visor, it tries to block light from entering the monitor.</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smtClean="0"/>
              <a:t>CUI</a:t>
            </a:r>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A0FF07A-FF3C-4853-AE1C-9FB05CF70572}" type="datetimeFigureOut">
              <a:rPr lang="en-US" smtClean="0"/>
              <a:t>5/12/2023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0BE0EB3-9D1F-4BE4-8846-0B1F5D9B04A2}" type="slidenum">
              <a:rPr lang="en-US" smtClean="0"/>
              <a:t>‹#›</a:t>
            </a:fld>
            <a:endParaRPr lang="en-US" dirty="0"/>
          </a:p>
        </p:txBody>
      </p:sp>
    </p:spTree>
    <p:extLst>
      <p:ext uri="{BB962C8B-B14F-4D97-AF65-F5344CB8AC3E}">
        <p14:creationId xmlns:p14="http://schemas.microsoft.com/office/powerpoint/2010/main" val="404923763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smtClean="0"/>
              <a:t>CUI</a:t>
            </a:r>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4078C8C-0E59-40CD-AF28-D101A95093FF}" type="datetimeFigureOut">
              <a:rPr lang="en-US" smtClean="0"/>
              <a:t>5/12/2023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0495ED4-9C75-4F19-B9C9-5FAE44B0F3A0}" type="slidenum">
              <a:rPr lang="en-US" smtClean="0"/>
              <a:t>‹#›</a:t>
            </a:fld>
            <a:endParaRPr lang="en-US" dirty="0"/>
          </a:p>
        </p:txBody>
      </p:sp>
    </p:spTree>
    <p:extLst>
      <p:ext uri="{BB962C8B-B14F-4D97-AF65-F5344CB8AC3E}">
        <p14:creationId xmlns:p14="http://schemas.microsoft.com/office/powerpoint/2010/main" val="177626238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CUI</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495ED4-9C75-4F19-B9C9-5FAE44B0F3A0}" type="slidenum">
              <a:rPr lang="en-US" smtClean="0"/>
              <a:t>21</a:t>
            </a:fld>
            <a:endParaRPr lang="en-US" dirty="0"/>
          </a:p>
        </p:txBody>
      </p:sp>
    </p:spTree>
    <p:extLst>
      <p:ext uri="{BB962C8B-B14F-4D97-AF65-F5344CB8AC3E}">
        <p14:creationId xmlns:p14="http://schemas.microsoft.com/office/powerpoint/2010/main" val="387454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CUI</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495ED4-9C75-4F19-B9C9-5FAE44B0F3A0}" type="slidenum">
              <a:rPr lang="en-US" smtClean="0"/>
              <a:t>22</a:t>
            </a:fld>
            <a:endParaRPr lang="en-US" dirty="0"/>
          </a:p>
        </p:txBody>
      </p:sp>
    </p:spTree>
    <p:extLst>
      <p:ext uri="{BB962C8B-B14F-4D97-AF65-F5344CB8AC3E}">
        <p14:creationId xmlns:p14="http://schemas.microsoft.com/office/powerpoint/2010/main" val="338975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CUI</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495ED4-9C75-4F19-B9C9-5FAE44B0F3A0}" type="slidenum">
              <a:rPr lang="en-US" smtClean="0"/>
              <a:t>50</a:t>
            </a:fld>
            <a:endParaRPr lang="en-US" dirty="0"/>
          </a:p>
        </p:txBody>
      </p:sp>
    </p:spTree>
    <p:extLst>
      <p:ext uri="{BB962C8B-B14F-4D97-AF65-F5344CB8AC3E}">
        <p14:creationId xmlns:p14="http://schemas.microsoft.com/office/powerpoint/2010/main" val="1394245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Shoulders and upper arms not in-line with the torso</a:t>
            </a:r>
          </a:p>
          <a:p>
            <a:r>
              <a:rPr lang="en-US" dirty="0" smtClean="0"/>
              <a:t>Upper arms and elbows are not close to the body but extended out to the mouse</a:t>
            </a:r>
          </a:p>
          <a:p>
            <a:r>
              <a:rPr lang="en-US" dirty="0" smtClean="0"/>
              <a:t>Forearms, wrists and hands are not straight and in-line, rather his right wrist appears bent at an awkward angle</a:t>
            </a:r>
          </a:p>
          <a:p>
            <a:endParaRPr lang="en-US" dirty="0"/>
          </a:p>
        </p:txBody>
      </p:sp>
      <p:sp>
        <p:nvSpPr>
          <p:cNvPr id="4" name="Header Placeholder 3"/>
          <p:cNvSpPr>
            <a:spLocks noGrp="1"/>
          </p:cNvSpPr>
          <p:nvPr>
            <p:ph type="hdr" sz="quarter" idx="10"/>
          </p:nvPr>
        </p:nvSpPr>
        <p:spPr/>
        <p:txBody>
          <a:bodyPr/>
          <a:lstStyle/>
          <a:p>
            <a:r>
              <a:rPr lang="en-US" dirty="0" smtClean="0"/>
              <a:t>CUI</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495ED4-9C75-4F19-B9C9-5FAE44B0F3A0}" type="slidenum">
              <a:rPr lang="en-US" smtClean="0"/>
              <a:t>54</a:t>
            </a:fld>
            <a:endParaRPr lang="en-US" dirty="0"/>
          </a:p>
        </p:txBody>
      </p:sp>
    </p:spTree>
    <p:extLst>
      <p:ext uri="{BB962C8B-B14F-4D97-AF65-F5344CB8AC3E}">
        <p14:creationId xmlns:p14="http://schemas.microsoft.com/office/powerpoint/2010/main" val="1513359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2060"/>
                </a:solidFill>
                <a:latin typeface="Arial" panose="020B0604020202020204" pitchFamily="34" charset="0"/>
                <a:cs typeface="Arial" panose="020B0604020202020204" pitchFamily="34" charset="0"/>
              </a:rPr>
              <a:t>Shoulders slumped over </a:t>
            </a:r>
          </a:p>
          <a:p>
            <a:r>
              <a:rPr lang="en-US" dirty="0" smtClean="0">
                <a:solidFill>
                  <a:srgbClr val="002060"/>
                </a:solidFill>
                <a:latin typeface="Arial" panose="020B0604020202020204" pitchFamily="34" charset="0"/>
                <a:cs typeface="Arial" panose="020B0604020202020204" pitchFamily="34" charset="0"/>
              </a:rPr>
              <a:t>Upper arms and elbows are not close to the body but extended out</a:t>
            </a:r>
          </a:p>
          <a:p>
            <a:r>
              <a:rPr lang="en-US" dirty="0" smtClean="0">
                <a:solidFill>
                  <a:srgbClr val="002060"/>
                </a:solidFill>
                <a:latin typeface="Arial" panose="020B0604020202020204" pitchFamily="34" charset="0"/>
                <a:cs typeface="Arial" panose="020B0604020202020204" pitchFamily="34" charset="0"/>
              </a:rPr>
              <a:t>Forearms, wrists and hands are not straight and in-line, rather the fingers are arched up with the hand at an awkward angle to the forearm</a:t>
            </a:r>
          </a:p>
          <a:p>
            <a:r>
              <a:rPr lang="en-US" dirty="0" smtClean="0">
                <a:solidFill>
                  <a:srgbClr val="002060"/>
                </a:solidFill>
                <a:latin typeface="Arial" panose="020B0604020202020204" pitchFamily="34" charset="0"/>
                <a:cs typeface="Arial" panose="020B0604020202020204" pitchFamily="34" charset="0"/>
              </a:rPr>
              <a:t>Thighs are not parallel to the floor </a:t>
            </a:r>
          </a:p>
          <a:p>
            <a:r>
              <a:rPr lang="en-US" dirty="0" smtClean="0">
                <a:solidFill>
                  <a:srgbClr val="002060"/>
                </a:solidFill>
                <a:latin typeface="Arial" panose="020B0604020202020204" pitchFamily="34" charset="0"/>
                <a:cs typeface="Arial" panose="020B0604020202020204" pitchFamily="34" charset="0"/>
              </a:rPr>
              <a:t>Lower legs are not perpendicular as the keyboard is between the knees </a:t>
            </a:r>
          </a:p>
          <a:p>
            <a:r>
              <a:rPr lang="en-US" dirty="0" smtClean="0">
                <a:solidFill>
                  <a:srgbClr val="002060"/>
                </a:solidFill>
                <a:latin typeface="Arial" panose="020B0604020202020204" pitchFamily="34" charset="0"/>
                <a:cs typeface="Arial" panose="020B0604020202020204" pitchFamily="34" charset="0"/>
              </a:rPr>
              <a:t>Feet do not appear to rest flat on the floor</a:t>
            </a:r>
          </a:p>
          <a:p>
            <a:endParaRPr lang="en-US" dirty="0">
              <a:solidFill>
                <a:srgbClr val="002060"/>
              </a:solidFill>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dirty="0" smtClean="0"/>
              <a:t>CUI</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495ED4-9C75-4F19-B9C9-5FAE44B0F3A0}" type="slidenum">
              <a:rPr lang="en-US" smtClean="0"/>
              <a:t>55</a:t>
            </a:fld>
            <a:endParaRPr lang="en-US" dirty="0"/>
          </a:p>
        </p:txBody>
      </p:sp>
    </p:spTree>
    <p:extLst>
      <p:ext uri="{BB962C8B-B14F-4D97-AF65-F5344CB8AC3E}">
        <p14:creationId xmlns:p14="http://schemas.microsoft.com/office/powerpoint/2010/main" val="3608196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 lecture you learned how to identify risk factors for work-related musculoskeletal disorders in the office setting.  You also were provided with information that will help with developing solutions to reduce illness risk.</a:t>
            </a:r>
            <a:endParaRPr lang="en-US" dirty="0"/>
          </a:p>
        </p:txBody>
      </p:sp>
      <p:sp>
        <p:nvSpPr>
          <p:cNvPr id="4" name="Header Placeholder 3"/>
          <p:cNvSpPr>
            <a:spLocks noGrp="1"/>
          </p:cNvSpPr>
          <p:nvPr>
            <p:ph type="hdr" sz="quarter" idx="10"/>
          </p:nvPr>
        </p:nvSpPr>
        <p:spPr/>
        <p:txBody>
          <a:bodyPr/>
          <a:lstStyle/>
          <a:p>
            <a:r>
              <a:rPr lang="en-US" dirty="0" smtClean="0"/>
              <a:t>CUI</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495ED4-9C75-4F19-B9C9-5FAE44B0F3A0}" type="slidenum">
              <a:rPr lang="en-US" smtClean="0"/>
              <a:t>59</a:t>
            </a:fld>
            <a:endParaRPr lang="en-US" dirty="0"/>
          </a:p>
        </p:txBody>
      </p:sp>
    </p:spTree>
    <p:extLst>
      <p:ext uri="{BB962C8B-B14F-4D97-AF65-F5344CB8AC3E}">
        <p14:creationId xmlns:p14="http://schemas.microsoft.com/office/powerpoint/2010/main" val="28951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0D3FB6-4B9C-4B1C-92CB-74F9E6CD3578}" type="datetime1">
              <a:rPr lang="en-US" smtClean="0"/>
              <a:t>5/12/2023</a:t>
            </a:fld>
            <a:endParaRPr lang="en-US" dirty="0"/>
          </a:p>
        </p:txBody>
      </p:sp>
      <p:sp>
        <p:nvSpPr>
          <p:cNvPr id="5" name="Footer Placeholder 4"/>
          <p:cNvSpPr>
            <a:spLocks noGrp="1"/>
          </p:cNvSpPr>
          <p:nvPr>
            <p:ph type="ftr" sz="quarter" idx="11"/>
          </p:nvPr>
        </p:nvSpPr>
        <p:spPr/>
        <p:txBody>
          <a:bodyPr/>
          <a:lstStyle/>
          <a:p>
            <a:r>
              <a:rPr lang="en-US" dirty="0"/>
              <a:t>CUI</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4635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43890C-83A9-4BC4-8F10-CF4D6B2D85F2}" type="datetime1">
              <a:rPr lang="en-US" smtClean="0"/>
              <a:t>5/12/2023</a:t>
            </a:fld>
            <a:endParaRPr lang="en-US" dirty="0"/>
          </a:p>
        </p:txBody>
      </p:sp>
      <p:sp>
        <p:nvSpPr>
          <p:cNvPr id="5" name="Footer Placeholder 4"/>
          <p:cNvSpPr>
            <a:spLocks noGrp="1"/>
          </p:cNvSpPr>
          <p:nvPr>
            <p:ph type="ftr" sz="quarter" idx="11"/>
          </p:nvPr>
        </p:nvSpPr>
        <p:spPr/>
        <p:txBody>
          <a:bodyPr/>
          <a:lstStyle/>
          <a:p>
            <a:r>
              <a:rPr lang="en-US" dirty="0"/>
              <a:t>CUI</a:t>
            </a:r>
          </a:p>
        </p:txBody>
      </p:sp>
      <p:sp>
        <p:nvSpPr>
          <p:cNvPr id="6" name="Slide Number Placeholder 5"/>
          <p:cNvSpPr>
            <a:spLocks noGrp="1"/>
          </p:cNvSpPr>
          <p:nvPr>
            <p:ph type="sldNum" sz="quarter" idx="12"/>
          </p:nvPr>
        </p:nvSpPr>
        <p:spPr/>
        <p:txBody>
          <a:bodyPr/>
          <a:lstStyle/>
          <a:p>
            <a:fld id="{8B03C775-769C-41DC-99F7-FC8D82FE38B2}" type="slidenum">
              <a:rPr lang="en-US" smtClean="0"/>
              <a:t>‹#›</a:t>
            </a:fld>
            <a:endParaRPr lang="en-US" dirty="0"/>
          </a:p>
        </p:txBody>
      </p:sp>
    </p:spTree>
    <p:extLst>
      <p:ext uri="{BB962C8B-B14F-4D97-AF65-F5344CB8AC3E}">
        <p14:creationId xmlns:p14="http://schemas.microsoft.com/office/powerpoint/2010/main" val="426033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D8BBEE-D907-48E6-9F62-5D41F619C14E}" type="datetime1">
              <a:rPr lang="en-US" smtClean="0"/>
              <a:t>5/12/2023</a:t>
            </a:fld>
            <a:endParaRPr lang="en-US" dirty="0"/>
          </a:p>
        </p:txBody>
      </p:sp>
      <p:sp>
        <p:nvSpPr>
          <p:cNvPr id="5" name="Footer Placeholder 4"/>
          <p:cNvSpPr>
            <a:spLocks noGrp="1"/>
          </p:cNvSpPr>
          <p:nvPr>
            <p:ph type="ftr" sz="quarter" idx="11"/>
          </p:nvPr>
        </p:nvSpPr>
        <p:spPr/>
        <p:txBody>
          <a:bodyPr/>
          <a:lstStyle/>
          <a:p>
            <a:r>
              <a:rPr lang="en-US" dirty="0"/>
              <a:t>CUI</a:t>
            </a:r>
          </a:p>
        </p:txBody>
      </p:sp>
      <p:sp>
        <p:nvSpPr>
          <p:cNvPr id="6" name="Slide Number Placeholder 5"/>
          <p:cNvSpPr>
            <a:spLocks noGrp="1"/>
          </p:cNvSpPr>
          <p:nvPr>
            <p:ph type="sldNum" sz="quarter" idx="12"/>
          </p:nvPr>
        </p:nvSpPr>
        <p:spPr/>
        <p:txBody>
          <a:bodyPr/>
          <a:lstStyle/>
          <a:p>
            <a:fld id="{8B03C775-769C-41DC-99F7-FC8D82FE38B2}" type="slidenum">
              <a:rPr lang="en-US" smtClean="0"/>
              <a:t>‹#›</a:t>
            </a:fld>
            <a:endParaRPr lang="en-US" dirty="0"/>
          </a:p>
        </p:txBody>
      </p:sp>
    </p:spTree>
    <p:extLst>
      <p:ext uri="{BB962C8B-B14F-4D97-AF65-F5344CB8AC3E}">
        <p14:creationId xmlns:p14="http://schemas.microsoft.com/office/powerpoint/2010/main" val="302684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01330"/>
            <a:ext cx="7886700" cy="132556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2200" b="1">
                <a:solidFill>
                  <a:srgbClr val="002060"/>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a:t>
            </a:r>
            <a:r>
              <a:rPr lang="en-US" smtClean="0"/>
              <a:t>edit </a:t>
            </a:r>
            <a:r>
              <a:rPr lang="en-US"/>
              <a:t>Master title style</a:t>
            </a:r>
            <a:endParaRPr lang="en-US" dirty="0"/>
          </a:p>
        </p:txBody>
      </p:sp>
      <p:sp>
        <p:nvSpPr>
          <p:cNvPr id="3" name="Content Placeholder 2"/>
          <p:cNvSpPr>
            <a:spLocks noGrp="1"/>
          </p:cNvSpPr>
          <p:nvPr>
            <p:ph idx="1"/>
          </p:nvPr>
        </p:nvSpPr>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1">
                <a:solidFill>
                  <a:schemeClr val="accent1">
                    <a:lumMod val="50000"/>
                  </a:schemeClr>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mtClean="0"/>
              <a:t>Ed</a:t>
            </a:r>
          </a:p>
          <a:p>
            <a:pPr lvl="0"/>
            <a:r>
              <a:rPr lang="en-US" smtClean="0"/>
              <a:t>it </a:t>
            </a:r>
            <a:r>
              <a:rPr lang="en-US"/>
              <a:t>Master text </a:t>
            </a:r>
            <a:r>
              <a:rPr lang="en-US" smtClean="0"/>
              <a:t>stylesSecond </a:t>
            </a:r>
            <a:r>
              <a:rPr lang="en-US"/>
              <a:t>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D49FE-7DBC-4EA0-828C-08385333C556}" type="datetime1">
              <a:rPr lang="en-US" smtClean="0"/>
              <a:t>5/12/2023</a:t>
            </a:fld>
            <a:endParaRPr lang="en-US" dirty="0"/>
          </a:p>
        </p:txBody>
      </p:sp>
      <p:sp>
        <p:nvSpPr>
          <p:cNvPr id="5" name="Footer Placeholder 4"/>
          <p:cNvSpPr>
            <a:spLocks noGrp="1"/>
          </p:cNvSpPr>
          <p:nvPr>
            <p:ph type="ftr" sz="quarter" idx="11"/>
          </p:nvPr>
        </p:nvSpPr>
        <p:spPr/>
        <p:txBody>
          <a:bodyPr/>
          <a:lstStyle/>
          <a:p>
            <a:r>
              <a:rPr lang="en-US" dirty="0"/>
              <a:t>CUI</a:t>
            </a:r>
          </a:p>
        </p:txBody>
      </p:sp>
      <p:sp>
        <p:nvSpPr>
          <p:cNvPr id="6" name="Slide Number Placeholder 5"/>
          <p:cNvSpPr>
            <a:spLocks noGrp="1"/>
          </p:cNvSpPr>
          <p:nvPr>
            <p:ph type="sldNum" sz="quarter" idx="12"/>
          </p:nvPr>
        </p:nvSpPr>
        <p:spPr/>
        <p:txBody>
          <a:bodyPr/>
          <a:lstStyle/>
          <a:p>
            <a:fld id="{8B03C775-769C-41DC-99F7-FC8D82FE38B2}" type="slidenum">
              <a:rPr lang="en-US" smtClean="0"/>
              <a:t>‹#›</a:t>
            </a:fld>
            <a:endParaRPr lang="en-US" dirty="0"/>
          </a:p>
        </p:txBody>
      </p:sp>
      <p:sp>
        <p:nvSpPr>
          <p:cNvPr id="8" name="TextBox 7"/>
          <p:cNvSpPr txBox="1"/>
          <p:nvPr userDrawn="1"/>
        </p:nvSpPr>
        <p:spPr>
          <a:xfrm>
            <a:off x="3848986" y="379583"/>
            <a:ext cx="882502" cy="369332"/>
          </a:xfrm>
          <a:prstGeom prst="rect">
            <a:avLst/>
          </a:prstGeom>
          <a:noFill/>
        </p:spPr>
        <p:txBody>
          <a:bodyPr wrap="square" rtlCol="0">
            <a:spAutoFit/>
          </a:bodyPr>
          <a:lstStyle/>
          <a:p>
            <a:r>
              <a:rPr lang="en-US" dirty="0" smtClean="0"/>
              <a:t>CUI</a:t>
            </a:r>
            <a:endParaRPr lang="en-US" dirty="0"/>
          </a:p>
        </p:txBody>
      </p:sp>
    </p:spTree>
    <p:extLst>
      <p:ext uri="{BB962C8B-B14F-4D97-AF65-F5344CB8AC3E}">
        <p14:creationId xmlns:p14="http://schemas.microsoft.com/office/powerpoint/2010/main" val="4757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83CAD5-93B3-4729-9B03-DD0CE4373E3B}" type="datetime1">
              <a:rPr lang="en-US" smtClean="0"/>
              <a:t>5/12/2023</a:t>
            </a:fld>
            <a:endParaRPr lang="en-US" dirty="0"/>
          </a:p>
        </p:txBody>
      </p:sp>
      <p:sp>
        <p:nvSpPr>
          <p:cNvPr id="5" name="Footer Placeholder 4"/>
          <p:cNvSpPr>
            <a:spLocks noGrp="1"/>
          </p:cNvSpPr>
          <p:nvPr>
            <p:ph type="ftr" sz="quarter" idx="11"/>
          </p:nvPr>
        </p:nvSpPr>
        <p:spPr/>
        <p:txBody>
          <a:bodyPr/>
          <a:lstStyle/>
          <a:p>
            <a:r>
              <a:rPr lang="en-US" dirty="0"/>
              <a:t>CUI</a:t>
            </a:r>
          </a:p>
        </p:txBody>
      </p:sp>
      <p:sp>
        <p:nvSpPr>
          <p:cNvPr id="6" name="Slide Number Placeholder 5"/>
          <p:cNvSpPr>
            <a:spLocks noGrp="1"/>
          </p:cNvSpPr>
          <p:nvPr>
            <p:ph type="sldNum" sz="quarter" idx="12"/>
          </p:nvPr>
        </p:nvSpPr>
        <p:spPr/>
        <p:txBody>
          <a:bodyPr/>
          <a:lstStyle/>
          <a:p>
            <a:fld id="{8B03C775-769C-41DC-99F7-FC8D82FE38B2}" type="slidenum">
              <a:rPr lang="en-US" smtClean="0"/>
              <a:t>‹#›</a:t>
            </a:fld>
            <a:endParaRPr lang="en-US" dirty="0"/>
          </a:p>
        </p:txBody>
      </p:sp>
      <p:cxnSp>
        <p:nvCxnSpPr>
          <p:cNvPr id="7" name="Straight Connector 6"/>
          <p:cNvCxnSpPr/>
          <p:nvPr userDrawn="1"/>
        </p:nvCxnSpPr>
        <p:spPr>
          <a:xfrm>
            <a:off x="623888" y="4008296"/>
            <a:ext cx="78867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33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540068-9889-4408-93D2-831D0D9B73FD}" type="datetime1">
              <a:rPr lang="en-US" smtClean="0"/>
              <a:t>5/12/2023</a:t>
            </a:fld>
            <a:endParaRPr lang="en-US" dirty="0"/>
          </a:p>
        </p:txBody>
      </p:sp>
      <p:sp>
        <p:nvSpPr>
          <p:cNvPr id="6" name="Footer Placeholder 5"/>
          <p:cNvSpPr>
            <a:spLocks noGrp="1"/>
          </p:cNvSpPr>
          <p:nvPr>
            <p:ph type="ftr" sz="quarter" idx="11"/>
          </p:nvPr>
        </p:nvSpPr>
        <p:spPr/>
        <p:txBody>
          <a:bodyPr/>
          <a:lstStyle/>
          <a:p>
            <a:r>
              <a:rPr lang="en-US" dirty="0"/>
              <a:t>CUI</a:t>
            </a:r>
          </a:p>
        </p:txBody>
      </p:sp>
      <p:sp>
        <p:nvSpPr>
          <p:cNvPr id="7" name="Slide Number Placeholder 6"/>
          <p:cNvSpPr>
            <a:spLocks noGrp="1"/>
          </p:cNvSpPr>
          <p:nvPr>
            <p:ph type="sldNum" sz="quarter" idx="12"/>
          </p:nvPr>
        </p:nvSpPr>
        <p:spPr/>
        <p:txBody>
          <a:bodyPr/>
          <a:lstStyle/>
          <a:p>
            <a:fld id="{8B03C775-769C-41DC-99F7-FC8D82FE38B2}" type="slidenum">
              <a:rPr lang="en-US" smtClean="0"/>
              <a:t>‹#›</a:t>
            </a:fld>
            <a:endParaRPr lang="en-US" dirty="0"/>
          </a:p>
        </p:txBody>
      </p:sp>
    </p:spTree>
    <p:extLst>
      <p:ext uri="{BB962C8B-B14F-4D97-AF65-F5344CB8AC3E}">
        <p14:creationId xmlns:p14="http://schemas.microsoft.com/office/powerpoint/2010/main" val="1853197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5F7BC-F6E3-45DE-A8B8-012254BE4668}" type="datetime1">
              <a:rPr lang="en-US" smtClean="0"/>
              <a:t>5/12/2023</a:t>
            </a:fld>
            <a:endParaRPr lang="en-US" dirty="0"/>
          </a:p>
        </p:txBody>
      </p:sp>
      <p:sp>
        <p:nvSpPr>
          <p:cNvPr id="8" name="Footer Placeholder 7"/>
          <p:cNvSpPr>
            <a:spLocks noGrp="1"/>
          </p:cNvSpPr>
          <p:nvPr>
            <p:ph type="ftr" sz="quarter" idx="11"/>
          </p:nvPr>
        </p:nvSpPr>
        <p:spPr/>
        <p:txBody>
          <a:bodyPr/>
          <a:lstStyle/>
          <a:p>
            <a:r>
              <a:rPr lang="en-US" dirty="0"/>
              <a:t>CUI</a:t>
            </a:r>
          </a:p>
        </p:txBody>
      </p:sp>
      <p:sp>
        <p:nvSpPr>
          <p:cNvPr id="9" name="Slide Number Placeholder 8"/>
          <p:cNvSpPr>
            <a:spLocks noGrp="1"/>
          </p:cNvSpPr>
          <p:nvPr>
            <p:ph type="sldNum" sz="quarter" idx="12"/>
          </p:nvPr>
        </p:nvSpPr>
        <p:spPr/>
        <p:txBody>
          <a:bodyPr/>
          <a:lstStyle/>
          <a:p>
            <a:fld id="{8B03C775-769C-41DC-99F7-FC8D82FE38B2}" type="slidenum">
              <a:rPr lang="en-US" smtClean="0"/>
              <a:t>‹#›</a:t>
            </a:fld>
            <a:endParaRPr lang="en-US" dirty="0"/>
          </a:p>
        </p:txBody>
      </p:sp>
    </p:spTree>
    <p:extLst>
      <p:ext uri="{BB962C8B-B14F-4D97-AF65-F5344CB8AC3E}">
        <p14:creationId xmlns:p14="http://schemas.microsoft.com/office/powerpoint/2010/main" val="266653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217478-0ED6-4248-9BC5-2C8EE28FF924}" type="datetime1">
              <a:rPr lang="en-US" smtClean="0"/>
              <a:t>5/12/2023</a:t>
            </a:fld>
            <a:endParaRPr lang="en-US" dirty="0"/>
          </a:p>
        </p:txBody>
      </p:sp>
      <p:sp>
        <p:nvSpPr>
          <p:cNvPr id="4" name="Footer Placeholder 3"/>
          <p:cNvSpPr>
            <a:spLocks noGrp="1"/>
          </p:cNvSpPr>
          <p:nvPr>
            <p:ph type="ftr" sz="quarter" idx="11"/>
          </p:nvPr>
        </p:nvSpPr>
        <p:spPr/>
        <p:txBody>
          <a:bodyPr/>
          <a:lstStyle/>
          <a:p>
            <a:r>
              <a:rPr lang="en-US" dirty="0"/>
              <a:t>CUI</a:t>
            </a:r>
          </a:p>
        </p:txBody>
      </p:sp>
      <p:sp>
        <p:nvSpPr>
          <p:cNvPr id="5" name="Slide Number Placeholder 4"/>
          <p:cNvSpPr>
            <a:spLocks noGrp="1"/>
          </p:cNvSpPr>
          <p:nvPr>
            <p:ph type="sldNum" sz="quarter" idx="12"/>
          </p:nvPr>
        </p:nvSpPr>
        <p:spPr/>
        <p:txBody>
          <a:bodyPr/>
          <a:lstStyle/>
          <a:p>
            <a:fld id="{8B03C775-769C-41DC-99F7-FC8D82FE38B2}" type="slidenum">
              <a:rPr lang="en-US" smtClean="0"/>
              <a:t>‹#›</a:t>
            </a:fld>
            <a:endParaRPr lang="en-US" dirty="0"/>
          </a:p>
        </p:txBody>
      </p:sp>
    </p:spTree>
    <p:extLst>
      <p:ext uri="{BB962C8B-B14F-4D97-AF65-F5344CB8AC3E}">
        <p14:creationId xmlns:p14="http://schemas.microsoft.com/office/powerpoint/2010/main" val="2627249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C306A-B772-43E8-8FDD-CC0220A63E30}" type="datetime1">
              <a:rPr lang="en-US" smtClean="0"/>
              <a:t>5/12/2023</a:t>
            </a:fld>
            <a:endParaRPr lang="en-US" dirty="0"/>
          </a:p>
        </p:txBody>
      </p:sp>
      <p:sp>
        <p:nvSpPr>
          <p:cNvPr id="3" name="Footer Placeholder 2"/>
          <p:cNvSpPr>
            <a:spLocks noGrp="1"/>
          </p:cNvSpPr>
          <p:nvPr>
            <p:ph type="ftr" sz="quarter" idx="11"/>
          </p:nvPr>
        </p:nvSpPr>
        <p:spPr/>
        <p:txBody>
          <a:bodyPr/>
          <a:lstStyle/>
          <a:p>
            <a:r>
              <a:rPr lang="en-US" dirty="0"/>
              <a:t>CUI</a:t>
            </a:r>
          </a:p>
        </p:txBody>
      </p:sp>
      <p:sp>
        <p:nvSpPr>
          <p:cNvPr id="4" name="Slide Number Placeholder 3"/>
          <p:cNvSpPr>
            <a:spLocks noGrp="1"/>
          </p:cNvSpPr>
          <p:nvPr>
            <p:ph type="sldNum" sz="quarter" idx="12"/>
          </p:nvPr>
        </p:nvSpPr>
        <p:spPr/>
        <p:txBody>
          <a:bodyPr/>
          <a:lstStyle/>
          <a:p>
            <a:fld id="{8B03C775-769C-41DC-99F7-FC8D82FE38B2}" type="slidenum">
              <a:rPr lang="en-US" smtClean="0"/>
              <a:t>‹#›</a:t>
            </a:fld>
            <a:endParaRPr lang="en-US" dirty="0"/>
          </a:p>
        </p:txBody>
      </p:sp>
    </p:spTree>
    <p:extLst>
      <p:ext uri="{BB962C8B-B14F-4D97-AF65-F5344CB8AC3E}">
        <p14:creationId xmlns:p14="http://schemas.microsoft.com/office/powerpoint/2010/main" val="188394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589EEE-5E2B-4F5E-A129-EEC7E4A6393E}" type="datetime1">
              <a:rPr lang="en-US" smtClean="0"/>
              <a:t>5/12/2023</a:t>
            </a:fld>
            <a:endParaRPr lang="en-US" dirty="0"/>
          </a:p>
        </p:txBody>
      </p:sp>
      <p:sp>
        <p:nvSpPr>
          <p:cNvPr id="6" name="Footer Placeholder 5"/>
          <p:cNvSpPr>
            <a:spLocks noGrp="1"/>
          </p:cNvSpPr>
          <p:nvPr>
            <p:ph type="ftr" sz="quarter" idx="11"/>
          </p:nvPr>
        </p:nvSpPr>
        <p:spPr/>
        <p:txBody>
          <a:bodyPr/>
          <a:lstStyle/>
          <a:p>
            <a:r>
              <a:rPr lang="en-US" dirty="0"/>
              <a:t>CUI</a:t>
            </a:r>
          </a:p>
        </p:txBody>
      </p:sp>
      <p:sp>
        <p:nvSpPr>
          <p:cNvPr id="7" name="Slide Number Placeholder 6"/>
          <p:cNvSpPr>
            <a:spLocks noGrp="1"/>
          </p:cNvSpPr>
          <p:nvPr>
            <p:ph type="sldNum" sz="quarter" idx="12"/>
          </p:nvPr>
        </p:nvSpPr>
        <p:spPr/>
        <p:txBody>
          <a:bodyPr/>
          <a:lstStyle/>
          <a:p>
            <a:fld id="{8B03C775-769C-41DC-99F7-FC8D82FE38B2}" type="slidenum">
              <a:rPr lang="en-US" smtClean="0"/>
              <a:t>‹#›</a:t>
            </a:fld>
            <a:endParaRPr lang="en-US" dirty="0"/>
          </a:p>
        </p:txBody>
      </p:sp>
    </p:spTree>
    <p:extLst>
      <p:ext uri="{BB962C8B-B14F-4D97-AF65-F5344CB8AC3E}">
        <p14:creationId xmlns:p14="http://schemas.microsoft.com/office/powerpoint/2010/main" val="236894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9DCBD0-A138-48FE-8188-701F9D2F05AD}" type="datetime1">
              <a:rPr lang="en-US" smtClean="0"/>
              <a:t>5/12/2023</a:t>
            </a:fld>
            <a:endParaRPr lang="en-US" dirty="0"/>
          </a:p>
        </p:txBody>
      </p:sp>
      <p:sp>
        <p:nvSpPr>
          <p:cNvPr id="6" name="Footer Placeholder 5"/>
          <p:cNvSpPr>
            <a:spLocks noGrp="1"/>
          </p:cNvSpPr>
          <p:nvPr>
            <p:ph type="ftr" sz="quarter" idx="11"/>
          </p:nvPr>
        </p:nvSpPr>
        <p:spPr/>
        <p:txBody>
          <a:bodyPr/>
          <a:lstStyle/>
          <a:p>
            <a:r>
              <a:rPr lang="en-US" dirty="0"/>
              <a:t>CUI</a:t>
            </a:r>
          </a:p>
        </p:txBody>
      </p:sp>
      <p:sp>
        <p:nvSpPr>
          <p:cNvPr id="7" name="Slide Number Placeholder 6"/>
          <p:cNvSpPr>
            <a:spLocks noGrp="1"/>
          </p:cNvSpPr>
          <p:nvPr>
            <p:ph type="sldNum" sz="quarter" idx="12"/>
          </p:nvPr>
        </p:nvSpPr>
        <p:spPr/>
        <p:txBody>
          <a:bodyPr/>
          <a:lstStyle/>
          <a:p>
            <a:fld id="{8B03C775-769C-41DC-99F7-FC8D82FE38B2}" type="slidenum">
              <a:rPr lang="en-US" smtClean="0"/>
              <a:t>‹#›</a:t>
            </a:fld>
            <a:endParaRPr lang="en-US" dirty="0"/>
          </a:p>
        </p:txBody>
      </p:sp>
    </p:spTree>
    <p:extLst>
      <p:ext uri="{BB962C8B-B14F-4D97-AF65-F5344CB8AC3E}">
        <p14:creationId xmlns:p14="http://schemas.microsoft.com/office/powerpoint/2010/main" val="180105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a:t>
            </a:r>
            <a:r>
              <a:rPr lang="en-US" smtClean="0"/>
              <a:t>te</a:t>
            </a:r>
          </a:p>
          <a:p>
            <a:pPr lvl="0"/>
            <a:r>
              <a:rPr lang="en-US" smtClean="0"/>
              <a:t>xt </a:t>
            </a:r>
            <a:r>
              <a:rPr lang="en-US"/>
              <a:t>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626CA-EC5D-485E-BE30-C697A7177319}" type="datetime1">
              <a:rPr lang="en-US" smtClean="0"/>
              <a:t>5/12/2023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CUI</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36682-52DE-40C7-9E4B-AEC8735FE26B}" type="slidenum">
              <a:rPr lang="en-US" smtClean="0"/>
              <a:pPr/>
              <a:t>‹#›</a:t>
            </a:fld>
            <a:endParaRPr lang="en-US" dirty="0"/>
          </a:p>
        </p:txBody>
      </p:sp>
      <p:sp>
        <p:nvSpPr>
          <p:cNvPr id="7" name="Rectangle 6"/>
          <p:cNvSpPr/>
          <p:nvPr userDrawn="1"/>
        </p:nvSpPr>
        <p:spPr>
          <a:xfrm>
            <a:off x="185650" y="138551"/>
            <a:ext cx="45719" cy="4247025"/>
          </a:xfrm>
          <a:prstGeom prst="rect">
            <a:avLst/>
          </a:prstGeom>
          <a:solidFill>
            <a:srgbClr val="124B8E"/>
          </a:solidFill>
          <a:ln>
            <a:solidFill>
              <a:srgbClr val="0C2577"/>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
        <p:nvSpPr>
          <p:cNvPr id="8" name="Rectangle 7"/>
          <p:cNvSpPr/>
          <p:nvPr userDrawn="1"/>
        </p:nvSpPr>
        <p:spPr>
          <a:xfrm>
            <a:off x="176141" y="6103907"/>
            <a:ext cx="45719" cy="649150"/>
          </a:xfrm>
          <a:prstGeom prst="rect">
            <a:avLst/>
          </a:prstGeom>
          <a:solidFill>
            <a:srgbClr val="124B8E"/>
          </a:solidFill>
          <a:ln>
            <a:solidFill>
              <a:srgbClr val="0C2577"/>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6200000">
            <a:off x="-598715" y="5140868"/>
            <a:ext cx="1600203" cy="217028"/>
          </a:xfrm>
          <a:prstGeom prst="rect">
            <a:avLst/>
          </a:prstGeom>
        </p:spPr>
      </p:pic>
    </p:spTree>
    <p:extLst>
      <p:ext uri="{BB962C8B-B14F-4D97-AF65-F5344CB8AC3E}">
        <p14:creationId xmlns:p14="http://schemas.microsoft.com/office/powerpoint/2010/main" val="21014373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dt="0"/>
  <p:txStyles>
    <p:titleStyle>
      <a:lvl1pPr algn="l" defTabSz="914400" rtl="0" eaLnBrk="1" latinLnBrk="0" hangingPunct="1">
        <a:lnSpc>
          <a:spcPct val="90000"/>
        </a:lnSpc>
        <a:spcBef>
          <a:spcPct val="0"/>
        </a:spcBef>
        <a:buNone/>
        <a:defRPr sz="28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98" y="137378"/>
            <a:ext cx="8217794" cy="2054448"/>
          </a:xfrm>
          <a:prstGeom prst="rect">
            <a:avLst/>
          </a:prstGeom>
        </p:spPr>
      </p:pic>
      <p:sp>
        <p:nvSpPr>
          <p:cNvPr id="5" name="Title 1"/>
          <p:cNvSpPr txBox="1">
            <a:spLocks/>
          </p:cNvSpPr>
          <p:nvPr/>
        </p:nvSpPr>
        <p:spPr>
          <a:xfrm>
            <a:off x="415110" y="2775704"/>
            <a:ext cx="8313785" cy="1480456"/>
          </a:xfrm>
          <a:prstGeom prst="rect">
            <a:avLst/>
          </a:prstGeom>
        </p:spPr>
        <p:txBody>
          <a:bodyPr anchor="ctr"/>
          <a:lstStyle>
            <a:lvl1pPr algn="l" defTabSz="914400" rtl="0" eaLnBrk="1" latinLnBrk="0" hangingPunct="1">
              <a:lnSpc>
                <a:spcPct val="90000"/>
              </a:lnSpc>
              <a:spcBef>
                <a:spcPct val="0"/>
              </a:spcBef>
              <a:buNone/>
              <a:defRPr sz="4400" b="1" kern="1200">
                <a:solidFill>
                  <a:srgbClr val="124B8E"/>
                </a:solidFill>
                <a:latin typeface="Leelawadee UI Semilight" panose="020B0402040204020203" pitchFamily="34" charset="-34"/>
                <a:ea typeface="+mj-ea"/>
                <a:cs typeface="Leelawadee UI Semilight" panose="020B0402040204020203" pitchFamily="34" charset="-34"/>
              </a:defRPr>
            </a:lvl1pPr>
          </a:lstStyle>
          <a:p>
            <a:pPr algn="ctr"/>
            <a:r>
              <a:rPr lang="en-US" sz="3200" kern="0" dirty="0" smtClean="0">
                <a:solidFill>
                  <a:srgbClr val="002060"/>
                </a:solidFill>
                <a:latin typeface="Arial"/>
              </a:rPr>
              <a:t>Office Ergonomics</a:t>
            </a:r>
            <a:endParaRPr lang="en-US" sz="3200" kern="0" dirty="0">
              <a:solidFill>
                <a:srgbClr val="002060"/>
              </a:solidFill>
              <a:latin typeface="Arial"/>
            </a:endParaRPr>
          </a:p>
        </p:txBody>
      </p:sp>
      <p:sp>
        <p:nvSpPr>
          <p:cNvPr id="6" name="Subtitle 6"/>
          <p:cNvSpPr txBox="1">
            <a:spLocks/>
          </p:cNvSpPr>
          <p:nvPr/>
        </p:nvSpPr>
        <p:spPr>
          <a:xfrm>
            <a:off x="415110" y="5481790"/>
            <a:ext cx="8313785" cy="365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24B8E"/>
                </a:solidFill>
                <a:latin typeface="Leelawadee UI Semilight" panose="020B0402040204020203" pitchFamily="34" charset="-34"/>
                <a:ea typeface="+mn-ea"/>
                <a:cs typeface="Leelawadee UI Semilight" panose="020B04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24B8E"/>
                </a:solidFill>
                <a:latin typeface="Leelawadee UI Semilight" panose="020B0402040204020203" pitchFamily="34" charset="-34"/>
                <a:ea typeface="+mn-ea"/>
                <a:cs typeface="Leelawadee UI Semilight" panose="020B04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24B8E"/>
                </a:solidFill>
                <a:latin typeface="Leelawadee UI Semilight" panose="020B0402040204020203" pitchFamily="34" charset="-34"/>
                <a:ea typeface="+mn-ea"/>
                <a:cs typeface="Leelawadee UI Semilight" panose="020B04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24B8E"/>
                </a:solidFill>
                <a:latin typeface="Leelawadee UI Semilight" panose="020B0402040204020203" pitchFamily="34" charset="-34"/>
                <a:ea typeface="+mn-ea"/>
                <a:cs typeface="Leelawadee UI Semilight" panose="020B04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24B8E"/>
                </a:solidFill>
                <a:latin typeface="Leelawadee UI Semilight" panose="020B0402040204020203" pitchFamily="34" charset="-34"/>
                <a:ea typeface="+mn-ea"/>
                <a:cs typeface="Leelawadee UI Semilight" panose="020B04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accent1">
                    <a:lumMod val="50000"/>
                  </a:schemeClr>
                </a:solidFill>
                <a:latin typeface="Arial" panose="020B0604020202020204" pitchFamily="34" charset="0"/>
                <a:cs typeface="Arial" panose="020B0604020202020204" pitchFamily="34" charset="0"/>
              </a:rPr>
              <a:t>2023</a:t>
            </a: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7" name="Text Placeholder 4"/>
          <p:cNvSpPr txBox="1">
            <a:spLocks/>
          </p:cNvSpPr>
          <p:nvPr/>
        </p:nvSpPr>
        <p:spPr bwMode="auto">
          <a:xfrm>
            <a:off x="415108" y="4604844"/>
            <a:ext cx="8313784" cy="817083"/>
          </a:xfrm>
          <a:prstGeom prst="rect">
            <a:avLst/>
          </a:prstGeom>
          <a:noFill/>
          <a:ln w="9525">
            <a:noFill/>
            <a:miter lim="800000"/>
            <a:headEnd/>
            <a:tailEnd/>
          </a:ln>
          <a:effectLst/>
        </p:spPr>
        <p:txBody>
          <a:bodyPr vert="horz" wrap="square" lIns="91433" tIns="45717" rIns="91433" bIns="45717" numCol="1" anchor="ctr" anchorCtr="0" compatLnSpc="1">
            <a:prstTxWarp prst="textNoShape">
              <a:avLst/>
            </a:prstTxWarp>
          </a:bodyPr>
          <a:lstStyle>
            <a:lvl1pPr marL="0" indent="0" algn="l" rtl="0" fontAlgn="base">
              <a:spcBef>
                <a:spcPts val="400"/>
              </a:spcBef>
              <a:spcAft>
                <a:spcPct val="0"/>
              </a:spcAft>
              <a:buNone/>
              <a:defRPr sz="2200" b="1">
                <a:solidFill>
                  <a:srgbClr val="002060"/>
                </a:solidFill>
                <a:latin typeface="Arial" panose="020B0604020202020204" pitchFamily="34" charset="0"/>
                <a:ea typeface="+mn-ea"/>
                <a:cs typeface="Arial" panose="020B0604020202020204" pitchFamily="34" charset="0"/>
              </a:defRPr>
            </a:lvl1pPr>
            <a:lvl2pPr marL="365760" indent="-182880" algn="l" rtl="0" fontAlgn="base">
              <a:spcBef>
                <a:spcPts val="400"/>
              </a:spcBef>
              <a:spcAft>
                <a:spcPct val="0"/>
              </a:spcAft>
              <a:buChar char="–"/>
              <a:defRPr b="1">
                <a:solidFill>
                  <a:srgbClr val="002060"/>
                </a:solidFill>
                <a:latin typeface="+mn-lt"/>
              </a:defRPr>
            </a:lvl2pPr>
            <a:lvl3pPr marL="548640" indent="-182880" algn="l" rtl="0" fontAlgn="base">
              <a:spcBef>
                <a:spcPts val="400"/>
              </a:spcBef>
              <a:spcAft>
                <a:spcPct val="0"/>
              </a:spcAft>
              <a:buChar char="•"/>
              <a:defRPr sz="1600">
                <a:solidFill>
                  <a:srgbClr val="002060"/>
                </a:solidFill>
                <a:latin typeface="+mn-lt"/>
              </a:defRPr>
            </a:lvl3pPr>
            <a:lvl4pPr marL="731520" indent="-182880" algn="l" rtl="0" fontAlgn="base">
              <a:spcBef>
                <a:spcPts val="400"/>
              </a:spcBef>
              <a:spcAft>
                <a:spcPct val="0"/>
              </a:spcAft>
              <a:buChar char="–"/>
              <a:defRPr sz="1400">
                <a:solidFill>
                  <a:srgbClr val="002060"/>
                </a:solidFill>
                <a:latin typeface="+mn-lt"/>
              </a:defRPr>
            </a:lvl4pPr>
            <a:lvl5pPr marL="914400" indent="-182880" algn="l" rtl="0" fontAlgn="base">
              <a:spcBef>
                <a:spcPts val="400"/>
              </a:spcBef>
              <a:spcAft>
                <a:spcPct val="0"/>
              </a:spcAft>
              <a:buChar char="»"/>
              <a:defRPr sz="1400">
                <a:solidFill>
                  <a:srgbClr val="002060"/>
                </a:solidFill>
                <a:latin typeface="+mn-lt"/>
              </a:defRPr>
            </a:lvl5pPr>
            <a:lvl6pPr marL="2400300" indent="-114300" algn="l" rtl="0" fontAlgn="base">
              <a:spcBef>
                <a:spcPct val="20000"/>
              </a:spcBef>
              <a:spcAft>
                <a:spcPct val="0"/>
              </a:spcAft>
              <a:buChar char="»"/>
              <a:defRPr sz="1400">
                <a:solidFill>
                  <a:srgbClr val="003367"/>
                </a:solidFill>
                <a:latin typeface="+mn-lt"/>
              </a:defRPr>
            </a:lvl6pPr>
            <a:lvl7pPr marL="2857500" indent="-114300" algn="l" rtl="0" fontAlgn="base">
              <a:spcBef>
                <a:spcPct val="20000"/>
              </a:spcBef>
              <a:spcAft>
                <a:spcPct val="0"/>
              </a:spcAft>
              <a:buChar char="»"/>
              <a:defRPr sz="1400">
                <a:solidFill>
                  <a:srgbClr val="003367"/>
                </a:solidFill>
                <a:latin typeface="+mn-lt"/>
              </a:defRPr>
            </a:lvl7pPr>
            <a:lvl8pPr marL="3314700" indent="-114300" algn="l" rtl="0" fontAlgn="base">
              <a:spcBef>
                <a:spcPct val="20000"/>
              </a:spcBef>
              <a:spcAft>
                <a:spcPct val="0"/>
              </a:spcAft>
              <a:buChar char="»"/>
              <a:defRPr sz="1400">
                <a:solidFill>
                  <a:srgbClr val="003367"/>
                </a:solidFill>
                <a:latin typeface="+mn-lt"/>
              </a:defRPr>
            </a:lvl8pPr>
            <a:lvl9pPr marL="3771900" indent="-114300" algn="l" rtl="0" fontAlgn="base">
              <a:spcBef>
                <a:spcPct val="20000"/>
              </a:spcBef>
              <a:spcAft>
                <a:spcPct val="0"/>
              </a:spcAft>
              <a:buChar char="»"/>
              <a:defRPr sz="1400">
                <a:solidFill>
                  <a:srgbClr val="003367"/>
                </a:solidFill>
                <a:latin typeface="+mn-lt"/>
              </a:defRPr>
            </a:lvl9pPr>
          </a:lstStyle>
          <a:p>
            <a:pPr algn="ctr"/>
            <a:r>
              <a:rPr lang="en-US" sz="3200" dirty="0" smtClean="0">
                <a:ea typeface="+mj-ea"/>
              </a:rPr>
              <a:t>NAVFAC</a:t>
            </a:r>
            <a:endParaRPr lang="en-US" sz="3200" dirty="0">
              <a:ea typeface="+mj-ea"/>
            </a:endParaRPr>
          </a:p>
          <a:p>
            <a:pPr algn="ctr"/>
            <a:endParaRPr lang="en-US" sz="1800" kern="0" dirty="0"/>
          </a:p>
        </p:txBody>
      </p:sp>
      <p:sp>
        <p:nvSpPr>
          <p:cNvPr id="8" name="Footer Placeholder 4"/>
          <p:cNvSpPr>
            <a:spLocks noGrp="1"/>
          </p:cNvSpPr>
          <p:nvPr>
            <p:ph type="ftr" sz="quarter" idx="11"/>
          </p:nvPr>
        </p:nvSpPr>
        <p:spPr>
          <a:xfrm>
            <a:off x="2514600" y="6431421"/>
            <a:ext cx="4114800" cy="365125"/>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dirty="0"/>
              <a:t>CUI</a:t>
            </a:r>
          </a:p>
        </p:txBody>
      </p:sp>
      <p:sp>
        <p:nvSpPr>
          <p:cNvPr id="2" name="Slide Number Placeholder 1"/>
          <p:cNvSpPr>
            <a:spLocks noGrp="1"/>
          </p:cNvSpPr>
          <p:nvPr>
            <p:ph type="sldNum" sz="quarter" idx="12"/>
          </p:nvPr>
        </p:nvSpPr>
        <p:spPr/>
        <p:txBody>
          <a:bodyPr/>
          <a:lstStyle/>
          <a:p>
            <a:fld id="{8B03C775-769C-41DC-99F7-FC8D82FE38B2}" type="slidenum">
              <a:rPr lang="en-US" smtClean="0"/>
              <a:t>1</a:t>
            </a:fld>
            <a:endParaRPr lang="en-US" dirty="0"/>
          </a:p>
        </p:txBody>
      </p:sp>
    </p:spTree>
    <p:extLst>
      <p:ext uri="{BB962C8B-B14F-4D97-AF65-F5344CB8AC3E}">
        <p14:creationId xmlns:p14="http://schemas.microsoft.com/office/powerpoint/2010/main" val="3175570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Work Surface Evaluation</a:t>
            </a:r>
            <a:endParaRPr lang="en-US" sz="2800"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1800" b="0" dirty="0" smtClean="0">
                <a:solidFill>
                  <a:srgbClr val="002060"/>
                </a:solidFill>
              </a:rPr>
              <a:t>Work surfaces and desks should be appropriately height-adjusted to provide proper placement of computer components and accessories, and allow for adequate leg clearance facilitating neutral postures.</a:t>
            </a:r>
          </a:p>
          <a:p>
            <a:pPr>
              <a:buFont typeface="Wingdings" panose="05000000000000000000" pitchFamily="2" charset="2"/>
              <a:buChar char="q"/>
            </a:pPr>
            <a:r>
              <a:rPr lang="en-US" sz="1800" b="0" dirty="0" smtClean="0">
                <a:solidFill>
                  <a:srgbClr val="002060"/>
                </a:solidFill>
              </a:rPr>
              <a:t>Place frequently used items closer to the body to minimize reaching</a:t>
            </a:r>
            <a:r>
              <a:rPr lang="en-US" sz="1800" b="0" dirty="0" smtClean="0"/>
              <a:t>.</a:t>
            </a:r>
            <a:endParaRPr lang="en-US" sz="1800" b="0" dirty="0"/>
          </a:p>
          <a:p>
            <a:pPr marL="0" indent="0">
              <a:buNone/>
            </a:pP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10</a:t>
            </a:fld>
            <a:endParaRPr lang="en-US" dirty="0"/>
          </a:p>
        </p:txBody>
      </p:sp>
      <p:pic>
        <p:nvPicPr>
          <p:cNvPr id="5" name="Picture 4"/>
          <p:cNvPicPr>
            <a:picLocks noChangeAspect="1"/>
          </p:cNvPicPr>
          <p:nvPr/>
        </p:nvPicPr>
        <p:blipFill>
          <a:blip r:embed="rId2"/>
          <a:stretch>
            <a:fillRect/>
          </a:stretch>
        </p:blipFill>
        <p:spPr>
          <a:xfrm>
            <a:off x="1009403" y="3886690"/>
            <a:ext cx="3650521" cy="2290273"/>
          </a:xfrm>
          <a:prstGeom prst="rect">
            <a:avLst/>
          </a:prstGeom>
        </p:spPr>
      </p:pic>
      <p:pic>
        <p:nvPicPr>
          <p:cNvPr id="6" name="Picture 5"/>
          <p:cNvPicPr>
            <a:picLocks noChangeAspect="1"/>
          </p:cNvPicPr>
          <p:nvPr/>
        </p:nvPicPr>
        <p:blipFill>
          <a:blip r:embed="rId3"/>
          <a:stretch>
            <a:fillRect/>
          </a:stretch>
        </p:blipFill>
        <p:spPr>
          <a:xfrm>
            <a:off x="5002824" y="3886690"/>
            <a:ext cx="3358662" cy="2056909"/>
          </a:xfrm>
          <a:prstGeom prst="rect">
            <a:avLst/>
          </a:prstGeom>
        </p:spPr>
      </p:pic>
      <p:sp>
        <p:nvSpPr>
          <p:cNvPr id="7" name="Footer Placeholder 6"/>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2989024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Work Surface Evaluation</a:t>
            </a:r>
            <a:endParaRPr lang="en-US" sz="2800" dirty="0"/>
          </a:p>
        </p:txBody>
      </p:sp>
      <p:sp>
        <p:nvSpPr>
          <p:cNvPr id="4" name="Slide Number Placeholder 3"/>
          <p:cNvSpPr>
            <a:spLocks noGrp="1"/>
          </p:cNvSpPr>
          <p:nvPr>
            <p:ph type="sldNum" sz="quarter" idx="12"/>
          </p:nvPr>
        </p:nvSpPr>
        <p:spPr/>
        <p:txBody>
          <a:bodyPr/>
          <a:lstStyle/>
          <a:p>
            <a:fld id="{8B03C775-769C-41DC-99F7-FC8D82FE38B2}" type="slidenum">
              <a:rPr lang="en-US" smtClean="0"/>
              <a:t>11</a:t>
            </a:fld>
            <a:endParaRPr lang="en-US" dirty="0"/>
          </a:p>
        </p:txBody>
      </p:sp>
      <p:pic>
        <p:nvPicPr>
          <p:cNvPr id="5" name="Picture 4"/>
          <p:cNvPicPr>
            <a:picLocks noChangeAspect="1"/>
          </p:cNvPicPr>
          <p:nvPr/>
        </p:nvPicPr>
        <p:blipFill>
          <a:blip r:embed="rId2"/>
          <a:stretch>
            <a:fillRect/>
          </a:stretch>
        </p:blipFill>
        <p:spPr>
          <a:xfrm>
            <a:off x="5227024" y="3526970"/>
            <a:ext cx="3288325" cy="2873021"/>
          </a:xfrm>
          <a:prstGeom prst="rect">
            <a:avLst/>
          </a:prstGeom>
        </p:spPr>
      </p:pic>
      <p:pic>
        <p:nvPicPr>
          <p:cNvPr id="6" name="Picture 5"/>
          <p:cNvPicPr>
            <a:picLocks noChangeAspect="1"/>
          </p:cNvPicPr>
          <p:nvPr/>
        </p:nvPicPr>
        <p:blipFill>
          <a:blip r:embed="rId3"/>
          <a:stretch>
            <a:fillRect/>
          </a:stretch>
        </p:blipFill>
        <p:spPr>
          <a:xfrm>
            <a:off x="901814" y="3526970"/>
            <a:ext cx="4052047" cy="2873023"/>
          </a:xfrm>
          <a:prstGeom prst="rect">
            <a:avLst/>
          </a:prstGeom>
        </p:spPr>
      </p:pic>
      <p:sp>
        <p:nvSpPr>
          <p:cNvPr id="7" name="Footer Placeholder 6"/>
          <p:cNvSpPr>
            <a:spLocks noGrp="1"/>
          </p:cNvSpPr>
          <p:nvPr>
            <p:ph type="ftr" sz="quarter" idx="11"/>
          </p:nvPr>
        </p:nvSpPr>
        <p:spPr/>
        <p:txBody>
          <a:bodyPr/>
          <a:lstStyle/>
          <a:p>
            <a:r>
              <a:rPr lang="en-US" dirty="0" smtClean="0"/>
              <a:t>CUI</a:t>
            </a:r>
            <a:endParaRPr lang="en-US" dirty="0"/>
          </a:p>
        </p:txBody>
      </p:sp>
      <p:sp>
        <p:nvSpPr>
          <p:cNvPr id="8" name="TextBox 7"/>
          <p:cNvSpPr txBox="1"/>
          <p:nvPr/>
        </p:nvSpPr>
        <p:spPr>
          <a:xfrm>
            <a:off x="5227023" y="1306286"/>
            <a:ext cx="3288326" cy="1754326"/>
          </a:xfrm>
          <a:prstGeom prst="rect">
            <a:avLst/>
          </a:prstGeom>
          <a:noFill/>
        </p:spPr>
        <p:txBody>
          <a:bodyPr wrap="square" rtlCol="0">
            <a:spAutoFit/>
          </a:bodyPr>
          <a:lstStyle/>
          <a:p>
            <a:pPr marL="285750" indent="-285750">
              <a:buFont typeface="Wingdings" panose="05000000000000000000" pitchFamily="2" charset="2"/>
              <a:buChar char="q"/>
            </a:pPr>
            <a:r>
              <a:rPr lang="en-US" dirty="0">
                <a:solidFill>
                  <a:srgbClr val="002060"/>
                </a:solidFill>
                <a:latin typeface="Arial" panose="020B0604020202020204" pitchFamily="34" charset="0"/>
                <a:cs typeface="Arial" panose="020B0604020202020204" pitchFamily="34" charset="0"/>
              </a:rPr>
              <a:t>Storing items underneath a desk restricts available leg space.</a:t>
            </a:r>
          </a:p>
          <a:p>
            <a:pPr marL="285750" indent="-285750">
              <a:buFont typeface="Wingdings" panose="05000000000000000000" pitchFamily="2" charset="2"/>
              <a:buChar char="q"/>
            </a:pPr>
            <a:r>
              <a:rPr lang="en-US" dirty="0">
                <a:solidFill>
                  <a:srgbClr val="002060"/>
                </a:solidFill>
                <a:latin typeface="Arial" panose="020B0604020202020204" pitchFamily="34" charset="0"/>
                <a:cs typeface="Arial" panose="020B0604020202020204" pitchFamily="34" charset="0"/>
              </a:rPr>
              <a:t>Worker may not be able to sit aligned with the monitor in front of them.</a:t>
            </a:r>
          </a:p>
        </p:txBody>
      </p:sp>
      <p:sp>
        <p:nvSpPr>
          <p:cNvPr id="9" name="Content Placeholder 8"/>
          <p:cNvSpPr>
            <a:spLocks noGrp="1"/>
          </p:cNvSpPr>
          <p:nvPr>
            <p:ph idx="1"/>
          </p:nvPr>
        </p:nvSpPr>
        <p:spPr>
          <a:xfrm>
            <a:off x="782514" y="1421640"/>
            <a:ext cx="4290646" cy="1854186"/>
          </a:xfrm>
        </p:spPr>
        <p:txBody>
          <a:bodyPr/>
          <a:lstStyle/>
          <a:p>
            <a:pPr>
              <a:buFont typeface="Wingdings" panose="05000000000000000000" pitchFamily="2" charset="2"/>
              <a:buChar char="q"/>
            </a:pPr>
            <a:r>
              <a:rPr lang="en-US" sz="1800" b="0" dirty="0">
                <a:solidFill>
                  <a:srgbClr val="002060"/>
                </a:solidFill>
              </a:rPr>
              <a:t>Limited work surfaces may lead to non-neutral, awkward postures. </a:t>
            </a:r>
          </a:p>
          <a:p>
            <a:pPr lvl="1">
              <a:buFont typeface="Wingdings" panose="05000000000000000000" pitchFamily="2" charset="2"/>
              <a:buChar char="q"/>
            </a:pPr>
            <a:r>
              <a:rPr lang="en-US" dirty="0">
                <a:solidFill>
                  <a:srgbClr val="002060"/>
                </a:solidFill>
              </a:rPr>
              <a:t>Reaching for a mouse. </a:t>
            </a:r>
          </a:p>
          <a:p>
            <a:pPr lvl="1">
              <a:buFont typeface="Wingdings" panose="05000000000000000000" pitchFamily="2" charset="2"/>
              <a:buChar char="q"/>
            </a:pPr>
            <a:r>
              <a:rPr lang="en-US" dirty="0">
                <a:solidFill>
                  <a:srgbClr val="002060"/>
                </a:solidFill>
              </a:rPr>
              <a:t>Looking to the side at the monitor.</a:t>
            </a:r>
          </a:p>
          <a:p>
            <a:endParaRPr lang="en-US" dirty="0"/>
          </a:p>
        </p:txBody>
      </p:sp>
    </p:spTree>
    <p:extLst>
      <p:ext uri="{BB962C8B-B14F-4D97-AF65-F5344CB8AC3E}">
        <p14:creationId xmlns:p14="http://schemas.microsoft.com/office/powerpoint/2010/main" val="17723200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Work Chair</a:t>
            </a:r>
            <a:endParaRPr lang="en-US" sz="2800"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1800" b="0" dirty="0" smtClean="0">
                <a:solidFill>
                  <a:srgbClr val="002060"/>
                </a:solidFill>
              </a:rPr>
              <a:t>For many office workers, the chair is the most critical piece of furniture. No one chair will fit everyone, therefore it is important to select a chair with adjustable features.</a:t>
            </a:r>
          </a:p>
          <a:p>
            <a:pPr>
              <a:buFont typeface="Wingdings" panose="05000000000000000000" pitchFamily="2" charset="2"/>
              <a:buChar char="q"/>
            </a:pPr>
            <a:r>
              <a:rPr lang="en-US" sz="1800" b="0" dirty="0" smtClean="0">
                <a:solidFill>
                  <a:srgbClr val="002060"/>
                </a:solidFill>
              </a:rPr>
              <a:t>Many chairs come in different sizes to accommodate all individuals. </a:t>
            </a:r>
          </a:p>
          <a:p>
            <a:pPr marL="457200" lvl="1" indent="0">
              <a:buNone/>
            </a:pP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12</a:t>
            </a:fld>
            <a:endParaRPr lang="en-US" dirty="0"/>
          </a:p>
        </p:txBody>
      </p:sp>
      <p:pic>
        <p:nvPicPr>
          <p:cNvPr id="5" name="Picture 4"/>
          <p:cNvPicPr>
            <a:picLocks noChangeAspect="1"/>
          </p:cNvPicPr>
          <p:nvPr/>
        </p:nvPicPr>
        <p:blipFill>
          <a:blip r:embed="rId2"/>
          <a:stretch>
            <a:fillRect/>
          </a:stretch>
        </p:blipFill>
        <p:spPr>
          <a:xfrm>
            <a:off x="5310554" y="3974124"/>
            <a:ext cx="3270738" cy="2337776"/>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256614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Work Chair</a:t>
            </a:r>
            <a:endParaRPr lang="en-US" sz="2800" dirty="0"/>
          </a:p>
        </p:txBody>
      </p:sp>
      <p:sp>
        <p:nvSpPr>
          <p:cNvPr id="3" name="Content Placeholder 2"/>
          <p:cNvSpPr>
            <a:spLocks noGrp="1"/>
          </p:cNvSpPr>
          <p:nvPr>
            <p:ph idx="1"/>
          </p:nvPr>
        </p:nvSpPr>
        <p:spPr>
          <a:xfrm>
            <a:off x="628650" y="1825624"/>
            <a:ext cx="4867798" cy="4452083"/>
          </a:xfrm>
        </p:spPr>
        <p:txBody>
          <a:bodyPr>
            <a:normAutofit/>
          </a:bodyPr>
          <a:lstStyle/>
          <a:p>
            <a:pPr>
              <a:buFont typeface="Wingdings" panose="05000000000000000000" pitchFamily="2" charset="2"/>
              <a:buChar char="q"/>
            </a:pPr>
            <a:r>
              <a:rPr lang="en-US" sz="1800" b="0" dirty="0" smtClean="0">
                <a:solidFill>
                  <a:srgbClr val="002060"/>
                </a:solidFill>
                <a:latin typeface="Arial Narrow" panose="020B0606020202030204" pitchFamily="34" charset="0"/>
              </a:rPr>
              <a:t>A worker larger than the 95th percentile in size or weight may need a different size chair that is made of sturdier materials.</a:t>
            </a:r>
          </a:p>
          <a:p>
            <a:pPr>
              <a:buFont typeface="Wingdings" panose="05000000000000000000" pitchFamily="2" charset="2"/>
              <a:buChar char="q"/>
            </a:pPr>
            <a:r>
              <a:rPr lang="en-US" sz="1800" b="0" dirty="0" smtClean="0">
                <a:solidFill>
                  <a:srgbClr val="002060"/>
                </a:solidFill>
                <a:latin typeface="Arial Narrow" panose="020B0606020202030204" pitchFamily="34" charset="0"/>
              </a:rPr>
              <a:t>For a tall person, the adjustable height may be stretched to the point where forward/backward motion in the seat could cause the seat pan to snap.</a:t>
            </a:r>
          </a:p>
          <a:p>
            <a:pPr marL="0" indent="0">
              <a:buNone/>
            </a:pPr>
            <a:r>
              <a:rPr lang="en-US" sz="1800" b="0" dirty="0" smtClean="0">
                <a:solidFill>
                  <a:srgbClr val="002060"/>
                </a:solidFill>
                <a:latin typeface="Arial Narrow" panose="020B0606020202030204" pitchFamily="34" charset="0"/>
              </a:rPr>
              <a:t>	Often smaller workers cannot get the 	chair to "shrink small enough" where 	their feet touch the floor or their elbows  	can contact the armrests in a neutral 	posture.</a:t>
            </a:r>
          </a:p>
          <a:p>
            <a:pPr marL="0" indent="0">
              <a:buNone/>
            </a:pPr>
            <a:r>
              <a:rPr lang="en-US" sz="1800" b="0" dirty="0">
                <a:solidFill>
                  <a:srgbClr val="002060"/>
                </a:solidFill>
                <a:latin typeface="Arial Narrow" panose="020B0606020202030204" pitchFamily="34" charset="0"/>
              </a:rPr>
              <a:t> </a:t>
            </a:r>
            <a:r>
              <a:rPr lang="en-US" sz="1800" b="0" dirty="0" smtClean="0">
                <a:solidFill>
                  <a:srgbClr val="002060"/>
                </a:solidFill>
                <a:latin typeface="Arial Narrow" panose="020B0606020202030204" pitchFamily="34" charset="0"/>
              </a:rPr>
              <a:t>                 Letting workers try chairs before 	purchasing them may improve user 	acceptance and comfort.  </a:t>
            </a:r>
          </a:p>
          <a:p>
            <a:pPr marL="0" indent="0">
              <a:buNone/>
            </a:pPr>
            <a:r>
              <a:rPr lang="en-US" sz="1600" dirty="0">
                <a:latin typeface="Arial Narrow" panose="020B0606020202030204" pitchFamily="34" charset="0"/>
              </a:rPr>
              <a:t>	</a:t>
            </a:r>
          </a:p>
        </p:txBody>
      </p:sp>
      <p:sp>
        <p:nvSpPr>
          <p:cNvPr id="4" name="Slide Number Placeholder 3"/>
          <p:cNvSpPr>
            <a:spLocks noGrp="1"/>
          </p:cNvSpPr>
          <p:nvPr>
            <p:ph type="sldNum" sz="quarter" idx="12"/>
          </p:nvPr>
        </p:nvSpPr>
        <p:spPr/>
        <p:txBody>
          <a:bodyPr/>
          <a:lstStyle/>
          <a:p>
            <a:fld id="{8B03C775-769C-41DC-99F7-FC8D82FE38B2}" type="slidenum">
              <a:rPr lang="en-US" smtClean="0"/>
              <a:t>13</a:t>
            </a:fld>
            <a:endParaRPr lang="en-US" dirty="0"/>
          </a:p>
        </p:txBody>
      </p:sp>
      <p:pic>
        <p:nvPicPr>
          <p:cNvPr id="5" name="Picture 4"/>
          <p:cNvPicPr>
            <a:picLocks noChangeAspect="1"/>
          </p:cNvPicPr>
          <p:nvPr/>
        </p:nvPicPr>
        <p:blipFill>
          <a:blip r:embed="rId2"/>
          <a:stretch>
            <a:fillRect/>
          </a:stretch>
        </p:blipFill>
        <p:spPr>
          <a:xfrm>
            <a:off x="5686037" y="2769577"/>
            <a:ext cx="2829313" cy="3547452"/>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2749898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Chair Features</a:t>
            </a:r>
            <a:endParaRPr lang="en-US" dirty="0"/>
          </a:p>
        </p:txBody>
      </p:sp>
      <p:pic>
        <p:nvPicPr>
          <p:cNvPr id="5" name="Content Placeholder 4"/>
          <p:cNvPicPr>
            <a:picLocks noGrp="1" noChangeAspect="1"/>
          </p:cNvPicPr>
          <p:nvPr>
            <p:ph idx="1"/>
          </p:nvPr>
        </p:nvPicPr>
        <p:blipFill>
          <a:blip r:embed="rId2"/>
          <a:stretch>
            <a:fillRect/>
          </a:stretch>
        </p:blipFill>
        <p:spPr>
          <a:xfrm>
            <a:off x="2886635" y="2136635"/>
            <a:ext cx="3370729" cy="3729318"/>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14</a:t>
            </a:fld>
            <a:endParaRPr lang="en-US" dirty="0"/>
          </a:p>
        </p:txBody>
      </p:sp>
      <p:sp>
        <p:nvSpPr>
          <p:cNvPr id="6" name="TextBox 5"/>
          <p:cNvSpPr txBox="1"/>
          <p:nvPr/>
        </p:nvSpPr>
        <p:spPr>
          <a:xfrm>
            <a:off x="4273062" y="2048608"/>
            <a:ext cx="3217984" cy="369332"/>
          </a:xfrm>
          <a:prstGeom prst="rect">
            <a:avLst/>
          </a:prstGeom>
          <a:solidFill>
            <a:schemeClr val="accent4">
              <a:lumMod val="20000"/>
              <a:lumOff val="80000"/>
            </a:schemeClr>
          </a:solidFill>
        </p:spPr>
        <p:txBody>
          <a:bodyPr wrap="square" rtlCol="0">
            <a:spAutoFit/>
          </a:bodyPr>
          <a:lstStyle/>
          <a:p>
            <a:r>
              <a:rPr lang="en-US" dirty="0"/>
              <a:t> </a:t>
            </a:r>
            <a:r>
              <a:rPr lang="en-US" dirty="0">
                <a:solidFill>
                  <a:srgbClr val="002060"/>
                </a:solidFill>
                <a:latin typeface="Arial" panose="020B0604020202020204" pitchFamily="34" charset="0"/>
                <a:cs typeface="Arial" panose="020B0604020202020204" pitchFamily="34" charset="0"/>
              </a:rPr>
              <a:t>Lumbar support/Backrest tilt</a:t>
            </a:r>
          </a:p>
        </p:txBody>
      </p:sp>
      <p:sp>
        <p:nvSpPr>
          <p:cNvPr id="7" name="TextBox 6"/>
          <p:cNvSpPr txBox="1"/>
          <p:nvPr/>
        </p:nvSpPr>
        <p:spPr>
          <a:xfrm>
            <a:off x="5820508" y="2769577"/>
            <a:ext cx="1116623" cy="369332"/>
          </a:xfrm>
          <a:prstGeom prst="rect">
            <a:avLst/>
          </a:prstGeom>
          <a:solidFill>
            <a:schemeClr val="accent5">
              <a:lumMod val="20000"/>
              <a:lumOff val="80000"/>
            </a:schemeClr>
          </a:solid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Armrests</a:t>
            </a:r>
          </a:p>
        </p:txBody>
      </p:sp>
      <p:sp>
        <p:nvSpPr>
          <p:cNvPr id="8" name="TextBox 7"/>
          <p:cNvSpPr txBox="1"/>
          <p:nvPr/>
        </p:nvSpPr>
        <p:spPr>
          <a:xfrm>
            <a:off x="5697415" y="3332285"/>
            <a:ext cx="1487155" cy="369332"/>
          </a:xfrm>
          <a:prstGeom prst="rect">
            <a:avLst/>
          </a:prstGeom>
          <a:solidFill>
            <a:schemeClr val="accent5">
              <a:lumMod val="40000"/>
              <a:lumOff val="60000"/>
            </a:schemeClr>
          </a:solid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Seat </a:t>
            </a:r>
            <a:r>
              <a:rPr lang="en-US" dirty="0" smtClean="0">
                <a:solidFill>
                  <a:srgbClr val="002060"/>
                </a:solidFill>
                <a:latin typeface="Arial" panose="020B0604020202020204" pitchFamily="34" charset="0"/>
                <a:cs typeface="Arial" panose="020B0604020202020204" pitchFamily="34" charset="0"/>
              </a:rPr>
              <a:t>height</a:t>
            </a:r>
            <a:endParaRPr lang="en-US" dirty="0">
              <a:solidFill>
                <a:srgbClr val="002060"/>
              </a:solidFill>
              <a:latin typeface="Arial" panose="020B0604020202020204" pitchFamily="34" charset="0"/>
              <a:cs typeface="Arial" panose="020B0604020202020204" pitchFamily="34" charset="0"/>
            </a:endParaRPr>
          </a:p>
        </p:txBody>
      </p:sp>
      <p:sp>
        <p:nvSpPr>
          <p:cNvPr id="9" name="TextBox 8"/>
          <p:cNvSpPr txBox="1"/>
          <p:nvPr/>
        </p:nvSpPr>
        <p:spPr>
          <a:xfrm>
            <a:off x="6334856" y="3842238"/>
            <a:ext cx="2180493" cy="369332"/>
          </a:xfrm>
          <a:prstGeom prst="rect">
            <a:avLst/>
          </a:prstGeom>
          <a:solidFill>
            <a:schemeClr val="accent5">
              <a:lumMod val="60000"/>
              <a:lumOff val="40000"/>
            </a:schemeClr>
          </a:solid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Swivel 360 degrees</a:t>
            </a:r>
          </a:p>
        </p:txBody>
      </p:sp>
      <p:sp>
        <p:nvSpPr>
          <p:cNvPr id="10" name="TextBox 9"/>
          <p:cNvSpPr txBox="1"/>
          <p:nvPr/>
        </p:nvSpPr>
        <p:spPr>
          <a:xfrm>
            <a:off x="5697415" y="4369776"/>
            <a:ext cx="2584939" cy="369332"/>
          </a:xfrm>
          <a:prstGeom prst="rect">
            <a:avLst/>
          </a:prstGeom>
          <a:solidFill>
            <a:schemeClr val="accent6">
              <a:lumMod val="20000"/>
              <a:lumOff val="80000"/>
            </a:schemeClr>
          </a:solidFill>
        </p:spPr>
        <p:txBody>
          <a:bodyPr wrap="square" rtlCol="0">
            <a:spAutoFit/>
          </a:bodyPr>
          <a:lstStyle/>
          <a:p>
            <a:r>
              <a:rPr lang="fi-FI">
                <a:solidFill>
                  <a:srgbClr val="002060"/>
                </a:solidFill>
                <a:latin typeface="Arial" panose="020B0604020202020204" pitchFamily="34" charset="0"/>
                <a:cs typeface="Arial" panose="020B0604020202020204" pitchFamily="34" charset="0"/>
              </a:rPr>
              <a:t>Seat pan/ Seat pan tilt</a:t>
            </a:r>
            <a:endParaRPr lang="en-US" dirty="0">
              <a:solidFill>
                <a:srgbClr val="002060"/>
              </a:solidFill>
              <a:latin typeface="Arial" panose="020B0604020202020204" pitchFamily="34" charset="0"/>
              <a:cs typeface="Arial" panose="020B0604020202020204" pitchFamily="34" charset="0"/>
            </a:endParaRPr>
          </a:p>
        </p:txBody>
      </p:sp>
      <p:sp>
        <p:nvSpPr>
          <p:cNvPr id="11" name="TextBox 10"/>
          <p:cNvSpPr txBox="1"/>
          <p:nvPr/>
        </p:nvSpPr>
        <p:spPr>
          <a:xfrm>
            <a:off x="5899638" y="4897314"/>
            <a:ext cx="2382716" cy="646331"/>
          </a:xfrm>
          <a:prstGeom prst="rect">
            <a:avLst/>
          </a:prstGeom>
          <a:solidFill>
            <a:schemeClr val="accent6">
              <a:lumMod val="40000"/>
              <a:lumOff val="60000"/>
            </a:schemeClr>
          </a:solid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5-leg </a:t>
            </a:r>
            <a:r>
              <a:rPr lang="en-US" dirty="0">
                <a:solidFill>
                  <a:srgbClr val="002060"/>
                </a:solidFill>
                <a:latin typeface="Arial" panose="020B0604020202020204" pitchFamily="34" charset="0"/>
                <a:cs typeface="Arial" panose="020B0604020202020204" pitchFamily="34" charset="0"/>
              </a:rPr>
              <a:t>base with</a:t>
            </a:r>
          </a:p>
          <a:p>
            <a:r>
              <a:rPr lang="en-US" dirty="0">
                <a:solidFill>
                  <a:srgbClr val="002060"/>
                </a:solidFill>
                <a:latin typeface="Arial" panose="020B0604020202020204" pitchFamily="34" charset="0"/>
                <a:cs typeface="Arial" panose="020B0604020202020204" pitchFamily="34" charset="0"/>
              </a:rPr>
              <a:t>appropriate casters</a:t>
            </a:r>
          </a:p>
        </p:txBody>
      </p:sp>
      <p:sp>
        <p:nvSpPr>
          <p:cNvPr id="12" name="TextBox 11"/>
          <p:cNvSpPr txBox="1"/>
          <p:nvPr/>
        </p:nvSpPr>
        <p:spPr>
          <a:xfrm>
            <a:off x="834013" y="4527982"/>
            <a:ext cx="2052622" cy="369332"/>
          </a:xfrm>
          <a:prstGeom prst="rect">
            <a:avLst/>
          </a:prstGeom>
          <a:solidFill>
            <a:schemeClr val="accent6">
              <a:lumMod val="60000"/>
              <a:lumOff val="40000"/>
            </a:schemeClr>
          </a:solid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Height Adjustable</a:t>
            </a:r>
            <a:endParaRPr lang="en-US" dirty="0">
              <a:solidFill>
                <a:srgbClr val="00206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33963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Chair Adjustment</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solidFill>
                  <a:srgbClr val="002060"/>
                </a:solidFill>
              </a:rPr>
              <a:t>Seat Height:</a:t>
            </a:r>
          </a:p>
          <a:p>
            <a:pPr lvl="1">
              <a:buFont typeface="Wingdings" panose="05000000000000000000" pitchFamily="2" charset="2"/>
              <a:buChar char="q"/>
            </a:pPr>
            <a:r>
              <a:rPr lang="en-US" dirty="0" smtClean="0"/>
              <a:t>Allow the hands to be at a 90</a:t>
            </a:r>
            <a:r>
              <a:rPr lang="en-US" baseline="30000" dirty="0" smtClean="0"/>
              <a:t>0 </a:t>
            </a:r>
            <a:r>
              <a:rPr lang="en-US" dirty="0" smtClean="0"/>
              <a:t>angle while working.</a:t>
            </a:r>
          </a:p>
          <a:p>
            <a:pPr lvl="1">
              <a:buFont typeface="Wingdings" panose="05000000000000000000" pitchFamily="2" charset="2"/>
              <a:buChar char="q"/>
            </a:pPr>
            <a:r>
              <a:rPr lang="en-US" dirty="0" smtClean="0"/>
              <a:t>Feet should be supported by the floor or footrest.</a:t>
            </a:r>
          </a:p>
          <a:p>
            <a:pPr>
              <a:buFont typeface="Wingdings" panose="05000000000000000000" pitchFamily="2" charset="2"/>
              <a:buChar char="q"/>
            </a:pPr>
            <a:r>
              <a:rPr lang="en-US" dirty="0" smtClean="0">
                <a:solidFill>
                  <a:srgbClr val="002060"/>
                </a:solidFill>
              </a:rPr>
              <a:t>Chair Back:</a:t>
            </a:r>
          </a:p>
          <a:p>
            <a:pPr lvl="1">
              <a:buFont typeface="Wingdings" panose="05000000000000000000" pitchFamily="2" charset="2"/>
              <a:buChar char="q"/>
            </a:pPr>
            <a:r>
              <a:rPr lang="en-US" dirty="0" smtClean="0"/>
              <a:t>Correct placement of the lumbar support.</a:t>
            </a:r>
          </a:p>
          <a:p>
            <a:pPr lvl="1">
              <a:buFont typeface="Wingdings" panose="05000000000000000000" pitchFamily="2" charset="2"/>
              <a:buChar char="q"/>
            </a:pPr>
            <a:r>
              <a:rPr lang="en-US" dirty="0" smtClean="0"/>
              <a:t>Lumbar support on the chair should be located at seated elbow height.</a:t>
            </a:r>
          </a:p>
          <a:p>
            <a:pPr lvl="1">
              <a:buFont typeface="Wingdings" panose="05000000000000000000" pitchFamily="2" charset="2"/>
              <a:buChar char="q"/>
            </a:pPr>
            <a:endParaRPr lang="en-US" dirty="0"/>
          </a:p>
          <a:p>
            <a:pPr marL="457200" lvl="1"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15</a:t>
            </a:fld>
            <a:endParaRPr lang="en-US" dirty="0"/>
          </a:p>
        </p:txBody>
      </p:sp>
      <p:pic>
        <p:nvPicPr>
          <p:cNvPr id="5" name="Picture 4"/>
          <p:cNvPicPr>
            <a:picLocks noChangeAspect="1"/>
          </p:cNvPicPr>
          <p:nvPr/>
        </p:nvPicPr>
        <p:blipFill>
          <a:blip r:embed="rId2"/>
          <a:stretch>
            <a:fillRect/>
          </a:stretch>
        </p:blipFill>
        <p:spPr>
          <a:xfrm>
            <a:off x="3271578" y="3783942"/>
            <a:ext cx="2213040" cy="2304488"/>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841703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Chair Adjustment</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1800" dirty="0" smtClean="0"/>
              <a:t>Seat Pan:</a:t>
            </a:r>
          </a:p>
          <a:p>
            <a:pPr lvl="1">
              <a:buFont typeface="Wingdings" panose="05000000000000000000" pitchFamily="2" charset="2"/>
              <a:buChar char="q"/>
            </a:pPr>
            <a:r>
              <a:rPr lang="en-US" dirty="0" smtClean="0"/>
              <a:t>Rounded water fall edge is preferred.</a:t>
            </a:r>
            <a:endParaRPr lang="en-US" dirty="0"/>
          </a:p>
          <a:p>
            <a:pPr lvl="1">
              <a:buFont typeface="Wingdings" panose="05000000000000000000" pitchFamily="2" charset="2"/>
              <a:buChar char="q"/>
            </a:pPr>
            <a:r>
              <a:rPr lang="en-US" dirty="0" smtClean="0"/>
              <a:t>The seat pan is wider than the person's hip breadth.</a:t>
            </a:r>
          </a:p>
          <a:p>
            <a:pPr>
              <a:buFont typeface="Wingdings" panose="05000000000000000000" pitchFamily="2" charset="2"/>
              <a:buChar char="q"/>
            </a:pPr>
            <a:r>
              <a:rPr lang="en-US" sz="1800" dirty="0" smtClean="0"/>
              <a:t>Armrests:</a:t>
            </a:r>
          </a:p>
          <a:p>
            <a:pPr lvl="1">
              <a:buFont typeface="Wingdings" panose="05000000000000000000" pitchFamily="2" charset="2"/>
              <a:buChar char="q"/>
            </a:pPr>
            <a:r>
              <a:rPr lang="en-US" dirty="0" smtClean="0"/>
              <a:t>Shoulders should be relaxed when the elbows are on top of the armrests.</a:t>
            </a:r>
          </a:p>
          <a:p>
            <a:pPr lvl="1">
              <a:buFont typeface="Wingdings" panose="05000000000000000000" pitchFamily="2" charset="2"/>
              <a:buChar char="q"/>
            </a:pPr>
            <a:r>
              <a:rPr lang="en-US" dirty="0" smtClean="0"/>
              <a:t>Elbows should be under shoulders.</a:t>
            </a:r>
          </a:p>
          <a:p>
            <a:pPr marL="3657600" lvl="8" indent="0">
              <a:buNone/>
            </a:pP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16</a:t>
            </a:fld>
            <a:endParaRPr lang="en-US" dirty="0"/>
          </a:p>
        </p:txBody>
      </p:sp>
      <p:pic>
        <p:nvPicPr>
          <p:cNvPr id="5" name="Picture 4"/>
          <p:cNvPicPr>
            <a:picLocks noChangeAspect="1"/>
          </p:cNvPicPr>
          <p:nvPr/>
        </p:nvPicPr>
        <p:blipFill>
          <a:blip r:embed="rId2"/>
          <a:stretch>
            <a:fillRect/>
          </a:stretch>
        </p:blipFill>
        <p:spPr>
          <a:xfrm>
            <a:off x="3242957" y="4183398"/>
            <a:ext cx="2658086" cy="1993565"/>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991639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Chair Adjustments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1800" dirty="0" smtClean="0">
                <a:solidFill>
                  <a:srgbClr val="002060"/>
                </a:solidFill>
              </a:rPr>
              <a:t>Lumbar and back support:</a:t>
            </a:r>
          </a:p>
          <a:p>
            <a:pPr lvl="1">
              <a:buFont typeface="Wingdings" panose="05000000000000000000" pitchFamily="2" charset="2"/>
              <a:buChar char="q"/>
            </a:pPr>
            <a:r>
              <a:rPr lang="en-US" dirty="0" smtClean="0"/>
              <a:t>Backrest or lumbar area should be independently adjustable. </a:t>
            </a:r>
          </a:p>
          <a:p>
            <a:pPr lvl="1">
              <a:buFont typeface="Wingdings" panose="05000000000000000000" pitchFamily="2" charset="2"/>
              <a:buChar char="q"/>
            </a:pPr>
            <a:r>
              <a:rPr lang="en-US" dirty="0" smtClean="0"/>
              <a:t>Lumbar support should be pronounced and fit the contour of the user's back.</a:t>
            </a:r>
          </a:p>
          <a:p>
            <a:pPr>
              <a:buFont typeface="Wingdings" panose="05000000000000000000" pitchFamily="2" charset="2"/>
              <a:buChar char="q"/>
            </a:pPr>
            <a:r>
              <a:rPr lang="en-US" sz="1800" dirty="0" smtClean="0">
                <a:solidFill>
                  <a:srgbClr val="002060"/>
                </a:solidFill>
              </a:rPr>
              <a:t>External accessories:</a:t>
            </a:r>
          </a:p>
          <a:p>
            <a:pPr lvl="1">
              <a:buFont typeface="Wingdings" panose="05000000000000000000" pitchFamily="2" charset="2"/>
              <a:buChar char="q"/>
            </a:pPr>
            <a:r>
              <a:rPr lang="en-US" dirty="0" smtClean="0"/>
              <a:t>Lumbar rolls</a:t>
            </a:r>
          </a:p>
          <a:p>
            <a:pPr lvl="1">
              <a:buFont typeface="Wingdings" panose="05000000000000000000" pitchFamily="2" charset="2"/>
              <a:buChar char="q"/>
            </a:pPr>
            <a:r>
              <a:rPr lang="en-US" dirty="0" smtClean="0"/>
              <a:t>Orthotic seat cushions.</a:t>
            </a:r>
          </a:p>
          <a:p>
            <a:pPr marL="457200" lvl="1" indent="0">
              <a:buNone/>
            </a:pP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17</a:t>
            </a:fld>
            <a:endParaRPr lang="en-US" dirty="0"/>
          </a:p>
        </p:txBody>
      </p:sp>
      <p:pic>
        <p:nvPicPr>
          <p:cNvPr id="5" name="Picture 4"/>
          <p:cNvPicPr>
            <a:picLocks noChangeAspect="1"/>
          </p:cNvPicPr>
          <p:nvPr/>
        </p:nvPicPr>
        <p:blipFill>
          <a:blip r:embed="rId2"/>
          <a:stretch>
            <a:fillRect/>
          </a:stretch>
        </p:blipFill>
        <p:spPr>
          <a:xfrm>
            <a:off x="1021546" y="5042622"/>
            <a:ext cx="2030144" cy="1496291"/>
          </a:xfrm>
          <a:prstGeom prst="rect">
            <a:avLst/>
          </a:prstGeom>
        </p:spPr>
      </p:pic>
      <p:pic>
        <p:nvPicPr>
          <p:cNvPr id="6" name="Picture 5"/>
          <p:cNvPicPr>
            <a:picLocks noChangeAspect="1"/>
          </p:cNvPicPr>
          <p:nvPr/>
        </p:nvPicPr>
        <p:blipFill>
          <a:blip r:embed="rId3"/>
          <a:stretch>
            <a:fillRect/>
          </a:stretch>
        </p:blipFill>
        <p:spPr>
          <a:xfrm>
            <a:off x="3597915" y="5077667"/>
            <a:ext cx="1457070" cy="853514"/>
          </a:xfrm>
          <a:prstGeom prst="rect">
            <a:avLst/>
          </a:prstGeom>
        </p:spPr>
      </p:pic>
      <p:pic>
        <p:nvPicPr>
          <p:cNvPr id="7" name="Picture 6"/>
          <p:cNvPicPr>
            <a:picLocks noChangeAspect="1"/>
          </p:cNvPicPr>
          <p:nvPr/>
        </p:nvPicPr>
        <p:blipFill>
          <a:blip r:embed="rId4"/>
          <a:stretch>
            <a:fillRect/>
          </a:stretch>
        </p:blipFill>
        <p:spPr>
          <a:xfrm>
            <a:off x="5467134" y="4073235"/>
            <a:ext cx="2845593" cy="2103727"/>
          </a:xfrm>
          <a:prstGeom prst="rect">
            <a:avLst/>
          </a:prstGeom>
        </p:spPr>
      </p:pic>
      <p:sp>
        <p:nvSpPr>
          <p:cNvPr id="8" name="Footer Placeholder 7"/>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806983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Chair Adjustments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dirty="0" smtClean="0">
                <a:solidFill>
                  <a:srgbClr val="002060"/>
                </a:solidFill>
              </a:rPr>
              <a:t>Arm Support</a:t>
            </a:r>
          </a:p>
          <a:p>
            <a:pPr lvl="1">
              <a:buFont typeface="Wingdings" panose="05000000000000000000" pitchFamily="2" charset="2"/>
              <a:buChar char="q"/>
            </a:pPr>
            <a:r>
              <a:rPr lang="en-US" dirty="0" smtClean="0"/>
              <a:t>Should have adjustable height, width and angle rotation.</a:t>
            </a:r>
          </a:p>
          <a:p>
            <a:pPr lvl="1">
              <a:buFont typeface="Wingdings" panose="05000000000000000000" pitchFamily="2" charset="2"/>
              <a:buChar char="q"/>
            </a:pPr>
            <a:r>
              <a:rPr lang="en-US" dirty="0" smtClean="0"/>
              <a:t>Maintain user's elbows at a neutral position by their side with shoulders relaxed.</a:t>
            </a:r>
          </a:p>
          <a:p>
            <a:pPr lvl="1">
              <a:buFont typeface="Wingdings" panose="05000000000000000000" pitchFamily="2" charset="2"/>
              <a:buChar char="q"/>
            </a:pPr>
            <a:r>
              <a:rPr lang="en-US" dirty="0" smtClean="0"/>
              <a:t>Should not prevent the user from getting close to their work station.</a:t>
            </a: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18</a:t>
            </a:fld>
            <a:endParaRPr lang="en-US" dirty="0"/>
          </a:p>
        </p:txBody>
      </p:sp>
      <p:pic>
        <p:nvPicPr>
          <p:cNvPr id="5" name="Picture 4"/>
          <p:cNvPicPr>
            <a:picLocks noChangeAspect="1"/>
          </p:cNvPicPr>
          <p:nvPr/>
        </p:nvPicPr>
        <p:blipFill>
          <a:blip r:embed="rId2"/>
          <a:stretch>
            <a:fillRect/>
          </a:stretch>
        </p:blipFill>
        <p:spPr>
          <a:xfrm>
            <a:off x="4088846" y="4365136"/>
            <a:ext cx="2531762" cy="2356340"/>
          </a:xfrm>
          <a:prstGeom prst="rect">
            <a:avLst/>
          </a:prstGeom>
        </p:spPr>
      </p:pic>
      <p:pic>
        <p:nvPicPr>
          <p:cNvPr id="6" name="Picture 5"/>
          <p:cNvPicPr>
            <a:picLocks noChangeAspect="1"/>
          </p:cNvPicPr>
          <p:nvPr/>
        </p:nvPicPr>
        <p:blipFill>
          <a:blip r:embed="rId3"/>
          <a:stretch>
            <a:fillRect/>
          </a:stretch>
        </p:blipFill>
        <p:spPr>
          <a:xfrm>
            <a:off x="4172677" y="5267629"/>
            <a:ext cx="798645" cy="402371"/>
          </a:xfrm>
          <a:prstGeom prst="rect">
            <a:avLst/>
          </a:prstGeom>
        </p:spPr>
      </p:pic>
      <p:sp>
        <p:nvSpPr>
          <p:cNvPr id="7" name="Footer Placeholder 6"/>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4032140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 Rest</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b="0" dirty="0" smtClean="0">
                <a:solidFill>
                  <a:srgbClr val="002060"/>
                </a:solidFill>
              </a:rPr>
              <a:t>Used to raise floor for shorter workers, helps to decrease contact stress on thighs.</a:t>
            </a:r>
          </a:p>
          <a:p>
            <a:pPr>
              <a:buFont typeface="Wingdings" panose="05000000000000000000" pitchFamily="2" charset="2"/>
              <a:buChar char="q"/>
            </a:pPr>
            <a:r>
              <a:rPr lang="en-US" sz="1800" b="0" dirty="0" smtClean="0">
                <a:solidFill>
                  <a:srgbClr val="002060"/>
                </a:solidFill>
              </a:rPr>
              <a:t>Helps back posture by encouraging use of the chair backrest.</a:t>
            </a:r>
          </a:p>
          <a:p>
            <a:pPr>
              <a:buFont typeface="Wingdings" panose="05000000000000000000" pitchFamily="2" charset="2"/>
              <a:buChar char="q"/>
            </a:pPr>
            <a:r>
              <a:rPr lang="en-US" sz="1800" b="0" dirty="0" smtClean="0">
                <a:solidFill>
                  <a:srgbClr val="002060"/>
                </a:solidFill>
              </a:rPr>
              <a:t>Keeps legs at proper angle.</a:t>
            </a:r>
          </a:p>
          <a:p>
            <a:pPr>
              <a:buFont typeface="Wingdings" panose="05000000000000000000" pitchFamily="2" charset="2"/>
              <a:buChar char="q"/>
            </a:pPr>
            <a:r>
              <a:rPr lang="en-US" sz="1800" b="0" dirty="0" smtClean="0">
                <a:solidFill>
                  <a:srgbClr val="002060"/>
                </a:solidFill>
              </a:rPr>
              <a:t>Supports feet.</a:t>
            </a:r>
            <a:endParaRPr lang="en-US" sz="1800" b="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19</a:t>
            </a:fld>
            <a:endParaRPr lang="en-US" dirty="0"/>
          </a:p>
        </p:txBody>
      </p:sp>
      <p:pic>
        <p:nvPicPr>
          <p:cNvPr id="5" name="Picture 4"/>
          <p:cNvPicPr>
            <a:picLocks noChangeAspect="1"/>
          </p:cNvPicPr>
          <p:nvPr/>
        </p:nvPicPr>
        <p:blipFill>
          <a:blip r:embed="rId2"/>
          <a:stretch>
            <a:fillRect/>
          </a:stretch>
        </p:blipFill>
        <p:spPr>
          <a:xfrm>
            <a:off x="5191781" y="3411728"/>
            <a:ext cx="3121423" cy="2944623"/>
          </a:xfrm>
          <a:prstGeom prst="rect">
            <a:avLst/>
          </a:prstGeom>
        </p:spPr>
      </p:pic>
      <p:pic>
        <p:nvPicPr>
          <p:cNvPr id="6" name="Picture 5"/>
          <p:cNvPicPr>
            <a:picLocks noChangeAspect="1"/>
          </p:cNvPicPr>
          <p:nvPr/>
        </p:nvPicPr>
        <p:blipFill>
          <a:blip r:embed="rId3"/>
          <a:stretch>
            <a:fillRect/>
          </a:stretch>
        </p:blipFill>
        <p:spPr>
          <a:xfrm>
            <a:off x="3087518" y="5073330"/>
            <a:ext cx="1902117" cy="1194920"/>
          </a:xfrm>
          <a:prstGeom prst="rect">
            <a:avLst/>
          </a:prstGeom>
        </p:spPr>
      </p:pic>
      <p:pic>
        <p:nvPicPr>
          <p:cNvPr id="7" name="Picture 6"/>
          <p:cNvPicPr>
            <a:picLocks noChangeAspect="1"/>
          </p:cNvPicPr>
          <p:nvPr/>
        </p:nvPicPr>
        <p:blipFill>
          <a:blip r:embed="rId4"/>
          <a:stretch>
            <a:fillRect/>
          </a:stretch>
        </p:blipFill>
        <p:spPr>
          <a:xfrm>
            <a:off x="1016763" y="4800778"/>
            <a:ext cx="1682642" cy="1682642"/>
          </a:xfrm>
          <a:prstGeom prst="rect">
            <a:avLst/>
          </a:prstGeom>
        </p:spPr>
      </p:pic>
      <p:sp>
        <p:nvSpPr>
          <p:cNvPr id="8" name="Footer Placeholder 7"/>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4230311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12" y="444257"/>
            <a:ext cx="7886700" cy="1325563"/>
          </a:xfrm>
        </p:spPr>
        <p:txBody>
          <a:bodyPr/>
          <a:lstStyle/>
          <a:p>
            <a:r>
              <a:rPr lang="en-US" dirty="0" smtClean="0"/>
              <a:t>Review of Ergonomic Risk Factors</a:t>
            </a:r>
            <a:endParaRPr lang="en-US" dirty="0"/>
          </a:p>
        </p:txBody>
      </p:sp>
      <p:sp>
        <p:nvSpPr>
          <p:cNvPr id="3" name="Slide Number Placeholder 2"/>
          <p:cNvSpPr>
            <a:spLocks noGrp="1"/>
          </p:cNvSpPr>
          <p:nvPr>
            <p:ph type="sldNum" sz="quarter" idx="12"/>
          </p:nvPr>
        </p:nvSpPr>
        <p:spPr/>
        <p:txBody>
          <a:bodyPr/>
          <a:lstStyle/>
          <a:p>
            <a:fld id="{8B03C775-769C-41DC-99F7-FC8D82FE38B2}" type="slidenum">
              <a:rPr lang="en-US" smtClean="0"/>
              <a:t>2</a:t>
            </a:fld>
            <a:endParaRPr lang="en-US" dirty="0"/>
          </a:p>
        </p:txBody>
      </p:sp>
      <p:sp>
        <p:nvSpPr>
          <p:cNvPr id="4" name="TextBox 3"/>
          <p:cNvSpPr txBox="1"/>
          <p:nvPr/>
        </p:nvSpPr>
        <p:spPr>
          <a:xfrm>
            <a:off x="738554" y="2101362"/>
            <a:ext cx="2696572" cy="2923877"/>
          </a:xfrm>
          <a:prstGeom prst="rect">
            <a:avLst/>
          </a:prstGeom>
          <a:noFill/>
        </p:spPr>
        <p:txBody>
          <a:bodyPr wrap="none" rtlCol="0">
            <a:spAutoFit/>
          </a:bodyPr>
          <a:lstStyle/>
          <a:p>
            <a:r>
              <a:rPr lang="en-US" sz="2200" b="1" dirty="0" smtClean="0">
                <a:solidFill>
                  <a:srgbClr val="002060"/>
                </a:solidFill>
                <a:latin typeface="Arial" panose="020B0604020202020204" pitchFamily="34" charset="0"/>
                <a:cs typeface="Arial" panose="020B0604020202020204" pitchFamily="34" charset="0"/>
              </a:rPr>
              <a:t>Office Ergonomics</a:t>
            </a:r>
          </a:p>
          <a:p>
            <a:r>
              <a:rPr lang="en-US" b="1" dirty="0">
                <a:solidFill>
                  <a:srgbClr val="002060"/>
                </a:solidFill>
              </a:rPr>
              <a:t>	</a:t>
            </a:r>
            <a:r>
              <a:rPr lang="en-US" b="1" dirty="0" smtClean="0">
                <a:solidFill>
                  <a:srgbClr val="002060"/>
                </a:solidFill>
                <a:latin typeface="Arial" panose="020B0604020202020204" pitchFamily="34" charset="0"/>
                <a:cs typeface="Arial" panose="020B0604020202020204" pitchFamily="34" charset="0"/>
              </a:rPr>
              <a:t>Desk</a:t>
            </a:r>
          </a:p>
          <a:p>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Work Surface</a:t>
            </a:r>
          </a:p>
          <a:p>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Chair</a:t>
            </a:r>
          </a:p>
          <a:p>
            <a:r>
              <a:rPr lang="en-US" b="1" dirty="0" smtClean="0">
                <a:solidFill>
                  <a:srgbClr val="002060"/>
                </a:solidFill>
                <a:latin typeface="Arial" panose="020B0604020202020204" pitchFamily="34" charset="0"/>
                <a:cs typeface="Arial" panose="020B0604020202020204" pitchFamily="34" charset="0"/>
              </a:rPr>
              <a:t>	Monitor</a:t>
            </a:r>
          </a:p>
          <a:p>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Illumination</a:t>
            </a:r>
          </a:p>
          <a:p>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Laptops</a:t>
            </a:r>
          </a:p>
          <a:p>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Keyboards</a:t>
            </a:r>
          </a:p>
          <a:p>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Input Devices</a:t>
            </a:r>
          </a:p>
          <a:p>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Telephone</a:t>
            </a:r>
            <a:endParaRPr lang="en-US" b="1" dirty="0">
              <a:solidFill>
                <a:srgbClr val="002060"/>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165378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Balls as Office Chairs</a:t>
            </a:r>
            <a:endParaRPr lang="en-US" dirty="0"/>
          </a:p>
        </p:txBody>
      </p:sp>
      <p:sp>
        <p:nvSpPr>
          <p:cNvPr id="3" name="Content Placeholder 2"/>
          <p:cNvSpPr>
            <a:spLocks noGrp="1"/>
          </p:cNvSpPr>
          <p:nvPr>
            <p:ph idx="1"/>
          </p:nvPr>
        </p:nvSpPr>
        <p:spPr>
          <a:xfrm>
            <a:off x="628650" y="1463884"/>
            <a:ext cx="7886700" cy="4351338"/>
          </a:xfrm>
        </p:spPr>
        <p:txBody>
          <a:bodyPr>
            <a:normAutofit/>
          </a:bodyPr>
          <a:lstStyle/>
          <a:p>
            <a:pPr>
              <a:buFont typeface="Wingdings" panose="05000000000000000000" pitchFamily="2" charset="2"/>
              <a:buChar char="q"/>
            </a:pPr>
            <a:r>
              <a:rPr lang="en-US" sz="1800" dirty="0" smtClean="0">
                <a:solidFill>
                  <a:srgbClr val="002060"/>
                </a:solidFill>
              </a:rPr>
              <a:t>Benefits:</a:t>
            </a:r>
          </a:p>
          <a:p>
            <a:pPr lvl="1">
              <a:buFont typeface="Wingdings" panose="05000000000000000000" pitchFamily="2" charset="2"/>
              <a:buChar char="q"/>
            </a:pPr>
            <a:r>
              <a:rPr lang="en-US" sz="1800" dirty="0" smtClean="0"/>
              <a:t>Increase core strength since abdominal muscles are constantly engaged.</a:t>
            </a:r>
          </a:p>
          <a:p>
            <a:pPr>
              <a:buFont typeface="Wingdings" panose="05000000000000000000" pitchFamily="2" charset="2"/>
              <a:buChar char="q"/>
            </a:pPr>
            <a:r>
              <a:rPr lang="en-US" sz="1800" dirty="0" smtClean="0">
                <a:solidFill>
                  <a:srgbClr val="002060"/>
                </a:solidFill>
              </a:rPr>
              <a:t>Risks:</a:t>
            </a:r>
          </a:p>
          <a:p>
            <a:pPr lvl="1">
              <a:buFont typeface="Wingdings" panose="05000000000000000000" pitchFamily="2" charset="2"/>
              <a:buChar char="q"/>
            </a:pPr>
            <a:r>
              <a:rPr lang="en-US" sz="1800" dirty="0" smtClean="0"/>
              <a:t>Does not provide arm support.</a:t>
            </a:r>
          </a:p>
          <a:p>
            <a:pPr lvl="1">
              <a:buFont typeface="Wingdings" panose="05000000000000000000" pitchFamily="2" charset="2"/>
              <a:buChar char="q"/>
            </a:pPr>
            <a:r>
              <a:rPr lang="en-US" sz="1800" dirty="0" smtClean="0"/>
              <a:t>Increase fatigue, low back and neck pain.</a:t>
            </a:r>
          </a:p>
          <a:p>
            <a:pPr lvl="1">
              <a:buFont typeface="Wingdings" panose="05000000000000000000" pitchFamily="2" charset="2"/>
              <a:buChar char="q"/>
            </a:pPr>
            <a:r>
              <a:rPr lang="en-US" sz="1800" dirty="0" smtClean="0"/>
              <a:t>Ball can roll and pose additional hazards based on work environment.</a:t>
            </a:r>
          </a:p>
          <a:p>
            <a:pPr>
              <a:buFont typeface="Wingdings" panose="05000000000000000000" pitchFamily="2" charset="2"/>
              <a:buChar char="q"/>
            </a:pPr>
            <a:r>
              <a:rPr lang="en-US" sz="1800" b="1" dirty="0" smtClean="0">
                <a:solidFill>
                  <a:srgbClr val="002060"/>
                </a:solidFill>
              </a:rPr>
              <a:t>NOTE</a:t>
            </a:r>
            <a:r>
              <a:rPr lang="en-US" sz="1800" dirty="0" smtClean="0">
                <a:solidFill>
                  <a:srgbClr val="002060"/>
                </a:solidFill>
              </a:rPr>
              <a:t>: Alternative seating such as exercise balls, </a:t>
            </a:r>
          </a:p>
          <a:p>
            <a:pPr marL="0" indent="0">
              <a:buNone/>
            </a:pPr>
            <a:r>
              <a:rPr lang="en-US" sz="1800" dirty="0" smtClean="0">
                <a:solidFill>
                  <a:srgbClr val="002060"/>
                </a:solidFill>
              </a:rPr>
              <a:t>ball chairs, kneeling chairs, etc. are not </a:t>
            </a:r>
          </a:p>
          <a:p>
            <a:pPr marL="0" indent="0">
              <a:buNone/>
            </a:pPr>
            <a:r>
              <a:rPr lang="en-US" sz="1800" dirty="0" smtClean="0">
                <a:solidFill>
                  <a:srgbClr val="002060"/>
                </a:solidFill>
              </a:rPr>
              <a:t>considered acceptable office seating for the </a:t>
            </a:r>
          </a:p>
          <a:p>
            <a:pPr marL="0" indent="0">
              <a:buNone/>
            </a:pPr>
            <a:r>
              <a:rPr lang="en-US" sz="1800" dirty="0" smtClean="0">
                <a:solidFill>
                  <a:srgbClr val="002060"/>
                </a:solidFill>
              </a:rPr>
              <a:t>typical work activity. See reference e of </a:t>
            </a:r>
          </a:p>
          <a:p>
            <a:pPr marL="0" indent="0">
              <a:buNone/>
            </a:pPr>
            <a:r>
              <a:rPr lang="en-US" sz="1800" dirty="0" smtClean="0">
                <a:solidFill>
                  <a:srgbClr val="002060"/>
                </a:solidFill>
              </a:rPr>
              <a:t>OPNAVINST 5100.23 Chapter 23 for chair </a:t>
            </a:r>
          </a:p>
          <a:p>
            <a:pPr marL="0" indent="0">
              <a:buNone/>
            </a:pPr>
            <a:r>
              <a:rPr lang="en-US" sz="1800" dirty="0" smtClean="0">
                <a:solidFill>
                  <a:srgbClr val="002060"/>
                </a:solidFill>
              </a:rPr>
              <a:t>purchasing guidelines.</a:t>
            </a:r>
            <a:endParaRPr lang="en-US" sz="1800" b="1"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20</a:t>
            </a:fld>
            <a:endParaRPr lang="en-US" dirty="0"/>
          </a:p>
        </p:txBody>
      </p:sp>
      <p:pic>
        <p:nvPicPr>
          <p:cNvPr id="5" name="Picture 4"/>
          <p:cNvPicPr>
            <a:picLocks noChangeAspect="1"/>
          </p:cNvPicPr>
          <p:nvPr/>
        </p:nvPicPr>
        <p:blipFill>
          <a:blip r:embed="rId2"/>
          <a:stretch>
            <a:fillRect/>
          </a:stretch>
        </p:blipFill>
        <p:spPr>
          <a:xfrm>
            <a:off x="5601956" y="4285312"/>
            <a:ext cx="2817430" cy="1914521"/>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1838150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Monitors - Distance and Location</a:t>
            </a:r>
            <a:endParaRPr lang="en-US" dirty="0"/>
          </a:p>
        </p:txBody>
      </p:sp>
      <p:pic>
        <p:nvPicPr>
          <p:cNvPr id="5" name="Content Placeholder 4"/>
          <p:cNvPicPr>
            <a:picLocks noGrp="1" noChangeAspect="1"/>
          </p:cNvPicPr>
          <p:nvPr>
            <p:ph idx="1"/>
          </p:nvPr>
        </p:nvPicPr>
        <p:blipFill>
          <a:blip r:embed="rId3"/>
          <a:stretch>
            <a:fillRect/>
          </a:stretch>
        </p:blipFill>
        <p:spPr>
          <a:xfrm>
            <a:off x="4466492" y="1626893"/>
            <a:ext cx="4188315" cy="4194412"/>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21</a:t>
            </a:fld>
            <a:endParaRPr lang="en-US" dirty="0"/>
          </a:p>
        </p:txBody>
      </p:sp>
      <p:sp>
        <p:nvSpPr>
          <p:cNvPr id="6" name="TextBox 5"/>
          <p:cNvSpPr txBox="1"/>
          <p:nvPr/>
        </p:nvSpPr>
        <p:spPr>
          <a:xfrm>
            <a:off x="628650" y="1872762"/>
            <a:ext cx="3837842" cy="3693319"/>
          </a:xfrm>
          <a:prstGeom prst="rect">
            <a:avLst/>
          </a:prstGeom>
          <a:noFill/>
        </p:spPr>
        <p:txBody>
          <a:bodyPr wrap="square" rtlCol="0">
            <a:spAutoFit/>
          </a:bodyPr>
          <a:lstStyle/>
          <a:p>
            <a:pPr marL="285750" indent="-285750">
              <a:buFont typeface="Wingdings" panose="05000000000000000000" pitchFamily="2" charset="2"/>
              <a:buChar char="q"/>
            </a:pPr>
            <a:r>
              <a:rPr lang="en-US" b="1" dirty="0" smtClean="0">
                <a:solidFill>
                  <a:srgbClr val="002060"/>
                </a:solidFill>
                <a:latin typeface="Arial" panose="020B0604020202020204" pitchFamily="34" charset="0"/>
                <a:cs typeface="Arial" panose="020B0604020202020204" pitchFamily="34" charset="0"/>
              </a:rPr>
              <a:t>Monitor Distance:</a:t>
            </a:r>
          </a:p>
          <a:p>
            <a:pPr marL="742950" lvl="1"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Depends on font size and eyesight.</a:t>
            </a:r>
          </a:p>
          <a:p>
            <a:pPr marL="742950" lvl="1"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Arms length away with the arm straight out to touch screen (20"-26").</a:t>
            </a:r>
          </a:p>
          <a:p>
            <a:pPr marL="285750" indent="-285750">
              <a:buFont typeface="Wingdings" panose="05000000000000000000" pitchFamily="2" charset="2"/>
              <a:buChar char="q"/>
            </a:pPr>
            <a:r>
              <a:rPr lang="en-US" b="1" dirty="0" smtClean="0">
                <a:solidFill>
                  <a:srgbClr val="002060"/>
                </a:solidFill>
                <a:latin typeface="Arial" panose="020B0604020202020204" pitchFamily="34" charset="0"/>
                <a:cs typeface="Arial" panose="020B0604020202020204" pitchFamily="34" charset="0"/>
              </a:rPr>
              <a:t>Monitor Location:</a:t>
            </a:r>
          </a:p>
          <a:p>
            <a:pPr marL="742950" lvl="1"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Directly in front of the user to avoid excessive twisting of the neck.</a:t>
            </a:r>
          </a:p>
          <a:p>
            <a:pPr marL="742950" lvl="1"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Inline with the keyboard.</a:t>
            </a:r>
          </a:p>
          <a:p>
            <a:pPr marL="742950" lvl="1"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Positioned so no twisting is required.</a:t>
            </a:r>
            <a:endParaRPr lang="en-US" dirty="0">
              <a:solidFill>
                <a:srgbClr val="00206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1510577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Monitors - Other Considerations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b="0" dirty="0" smtClean="0">
                <a:solidFill>
                  <a:srgbClr val="002060"/>
                </a:solidFill>
              </a:rPr>
              <a:t>Make sure the surface of the viewing screen is clean.</a:t>
            </a:r>
          </a:p>
          <a:p>
            <a:pPr>
              <a:buFont typeface="Wingdings" panose="05000000000000000000" pitchFamily="2" charset="2"/>
              <a:buChar char="q"/>
            </a:pPr>
            <a:r>
              <a:rPr lang="en-US" sz="1800" b="0" dirty="0" smtClean="0">
                <a:solidFill>
                  <a:srgbClr val="002060"/>
                </a:solidFill>
              </a:rPr>
              <a:t>Adjust brightness and contrast to optimum comfort.</a:t>
            </a:r>
          </a:p>
          <a:p>
            <a:pPr>
              <a:buFont typeface="Wingdings" panose="05000000000000000000" pitchFamily="2" charset="2"/>
              <a:buChar char="q"/>
            </a:pPr>
            <a:r>
              <a:rPr lang="en-US" sz="1800" b="0" dirty="0" smtClean="0">
                <a:solidFill>
                  <a:srgbClr val="002060"/>
                </a:solidFill>
              </a:rPr>
              <a:t>Tilt top of the monitor back 10 to 20 degrees.</a:t>
            </a:r>
          </a:p>
          <a:p>
            <a:pPr>
              <a:buFont typeface="Wingdings" panose="05000000000000000000" pitchFamily="2" charset="2"/>
              <a:buChar char="q"/>
            </a:pPr>
            <a:r>
              <a:rPr lang="en-US" sz="1800" b="0" dirty="0" smtClean="0">
                <a:solidFill>
                  <a:srgbClr val="002060"/>
                </a:solidFill>
              </a:rPr>
              <a:t>Monitors should be located slightly lower than eye level if the worker wears bifocals or trifocals.</a:t>
            </a:r>
          </a:p>
          <a:p>
            <a:pPr>
              <a:buFont typeface="Wingdings" panose="05000000000000000000" pitchFamily="2" charset="2"/>
              <a:buChar char="q"/>
            </a:pPr>
            <a:r>
              <a:rPr lang="en-US" sz="1800" b="0" dirty="0" smtClean="0">
                <a:solidFill>
                  <a:srgbClr val="002060"/>
                </a:solidFill>
              </a:rPr>
              <a:t>Position monitors at right angles from windows to reduce glare.</a:t>
            </a:r>
          </a:p>
          <a:p>
            <a:pPr>
              <a:buFont typeface="Wingdings" panose="05000000000000000000" pitchFamily="2" charset="2"/>
              <a:buChar char="q"/>
            </a:pPr>
            <a:r>
              <a:rPr lang="en-US" sz="1800" b="0" dirty="0" smtClean="0">
                <a:solidFill>
                  <a:srgbClr val="002060"/>
                </a:solidFill>
              </a:rPr>
              <a:t>Position monitors away from direct lighting which cerates excessive glare or use a glare filter over the monitor to reduce glare.</a:t>
            </a:r>
          </a:p>
          <a:p>
            <a:pPr>
              <a:buFont typeface="Wingdings" panose="05000000000000000000" pitchFamily="2" charset="2"/>
              <a:buChar char="q"/>
            </a:pPr>
            <a:r>
              <a:rPr lang="en-US" sz="1800" b="0" dirty="0" smtClean="0">
                <a:solidFill>
                  <a:srgbClr val="002060"/>
                </a:solidFill>
              </a:rPr>
              <a:t>If you use a large monitor (20" or larger), position your monitor so that the top of the viewing area is about 3" above eye level.</a:t>
            </a:r>
          </a:p>
          <a:p>
            <a:pPr>
              <a:buFont typeface="Wingdings" panose="05000000000000000000" pitchFamily="2" charset="2"/>
              <a:buChar char="q"/>
            </a:pPr>
            <a:r>
              <a:rPr lang="en-US" sz="1800" b="0" dirty="0" smtClean="0">
                <a:solidFill>
                  <a:srgbClr val="002060"/>
                </a:solidFill>
              </a:rPr>
              <a:t>Computer glasses can be worn to assist with computer work where the range of focus is in the 18"-30" range between our near and far vision.</a:t>
            </a:r>
            <a:endParaRPr lang="en-US" sz="1800" b="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22</a:t>
            </a:fld>
            <a:endParaRPr lang="en-US" dirty="0"/>
          </a:p>
        </p:txBody>
      </p:sp>
      <p:sp>
        <p:nvSpPr>
          <p:cNvPr id="5" name="Footer Placeholder 4"/>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2226149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 Accessories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solidFill>
                  <a:srgbClr val="002060"/>
                </a:solidFill>
              </a:rPr>
              <a:t>Monitor arms are useful when:</a:t>
            </a:r>
          </a:p>
          <a:p>
            <a:pPr lvl="1">
              <a:buFont typeface="Wingdings" panose="05000000000000000000" pitchFamily="2" charset="2"/>
              <a:buChar char="q"/>
            </a:pPr>
            <a:r>
              <a:rPr lang="en-US" dirty="0" smtClean="0"/>
              <a:t>Desk space is limited.</a:t>
            </a:r>
          </a:p>
          <a:p>
            <a:pPr lvl="1">
              <a:buFont typeface="Wingdings" panose="05000000000000000000" pitchFamily="2" charset="2"/>
              <a:buChar char="q"/>
            </a:pPr>
            <a:r>
              <a:rPr lang="en-US" dirty="0" smtClean="0"/>
              <a:t>Monitor is used some of the time.</a:t>
            </a:r>
          </a:p>
          <a:p>
            <a:pPr lvl="1">
              <a:buFont typeface="Wingdings" panose="05000000000000000000" pitchFamily="2" charset="2"/>
              <a:buChar char="q"/>
            </a:pPr>
            <a:r>
              <a:rPr lang="en-US" dirty="0" smtClean="0"/>
              <a:t>Monitor is viewed from a variety of </a:t>
            </a:r>
          </a:p>
          <a:p>
            <a:pPr marL="457200" lvl="1" indent="0">
              <a:buNone/>
            </a:pPr>
            <a:r>
              <a:rPr lang="en-US" dirty="0" smtClean="0"/>
              <a:t>heights and angles.</a:t>
            </a:r>
          </a:p>
          <a:p>
            <a:pPr lvl="1">
              <a:buFont typeface="Wingdings" panose="05000000000000000000" pitchFamily="2" charset="2"/>
              <a:buChar char="q"/>
            </a:pPr>
            <a:r>
              <a:rPr lang="en-US" dirty="0" smtClean="0"/>
              <a:t>The monitor is viewed from both a </a:t>
            </a:r>
          </a:p>
          <a:p>
            <a:pPr marL="457200" lvl="1" indent="0">
              <a:buNone/>
            </a:pPr>
            <a:r>
              <a:rPr lang="en-US" dirty="0" smtClean="0"/>
              <a:t>seated and standing position.</a:t>
            </a:r>
          </a:p>
          <a:p>
            <a:pPr>
              <a:buFont typeface="Wingdings" panose="05000000000000000000" pitchFamily="2" charset="2"/>
              <a:buChar char="q"/>
            </a:pPr>
            <a:r>
              <a:rPr lang="en-US" dirty="0" smtClean="0">
                <a:solidFill>
                  <a:srgbClr val="002060"/>
                </a:solidFill>
              </a:rPr>
              <a:t>Monitor risers are recommended </a:t>
            </a:r>
          </a:p>
          <a:p>
            <a:pPr marL="0" indent="0">
              <a:buNone/>
            </a:pPr>
            <a:r>
              <a:rPr lang="en-US" dirty="0" smtClean="0">
                <a:solidFill>
                  <a:srgbClr val="002060"/>
                </a:solidFill>
              </a:rPr>
              <a:t>when the viewing height is too low.</a:t>
            </a:r>
          </a:p>
          <a:p>
            <a:pPr lvl="1">
              <a:buFont typeface="Wingdings" panose="05000000000000000000" pitchFamily="2" charset="2"/>
              <a:buChar char="q"/>
            </a:pPr>
            <a:r>
              <a:rPr lang="en-US" dirty="0" smtClean="0"/>
              <a:t>Risers in 1" increments are recommended to allow for the best height to be found. </a:t>
            </a: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23</a:t>
            </a:fld>
            <a:endParaRPr lang="en-US" dirty="0"/>
          </a:p>
        </p:txBody>
      </p:sp>
      <p:pic>
        <p:nvPicPr>
          <p:cNvPr id="5" name="Picture 4"/>
          <p:cNvPicPr>
            <a:picLocks noChangeAspect="1"/>
          </p:cNvPicPr>
          <p:nvPr/>
        </p:nvPicPr>
        <p:blipFill>
          <a:blip r:embed="rId2"/>
          <a:stretch>
            <a:fillRect/>
          </a:stretch>
        </p:blipFill>
        <p:spPr>
          <a:xfrm>
            <a:off x="5553484" y="448087"/>
            <a:ext cx="2688569" cy="3688400"/>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971914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b="0" dirty="0" smtClean="0">
                <a:solidFill>
                  <a:srgbClr val="002060"/>
                </a:solidFill>
              </a:rPr>
              <a:t>Use louvers to diffuse light.</a:t>
            </a:r>
          </a:p>
          <a:p>
            <a:pPr>
              <a:buFont typeface="Wingdings" panose="05000000000000000000" pitchFamily="2" charset="2"/>
              <a:buChar char="q"/>
            </a:pPr>
            <a:r>
              <a:rPr lang="en-US" sz="1800" b="0" dirty="0" smtClean="0">
                <a:solidFill>
                  <a:srgbClr val="002060"/>
                </a:solidFill>
              </a:rPr>
              <a:t>Place monitor perpendicular to windows.</a:t>
            </a:r>
          </a:p>
          <a:p>
            <a:pPr>
              <a:buFont typeface="Wingdings" panose="05000000000000000000" pitchFamily="2" charset="2"/>
              <a:buChar char="q"/>
            </a:pPr>
            <a:r>
              <a:rPr lang="en-US" sz="1800" b="0" dirty="0" smtClean="0">
                <a:solidFill>
                  <a:srgbClr val="002060"/>
                </a:solidFill>
              </a:rPr>
              <a:t>Use blinds to cover windows if needed.</a:t>
            </a:r>
          </a:p>
          <a:p>
            <a:pPr>
              <a:buFont typeface="Wingdings" panose="05000000000000000000" pitchFamily="2" charset="2"/>
              <a:buChar char="q"/>
            </a:pPr>
            <a:r>
              <a:rPr lang="en-US" sz="1800" b="0" dirty="0" smtClean="0">
                <a:solidFill>
                  <a:srgbClr val="002060"/>
                </a:solidFill>
              </a:rPr>
              <a:t>Use indirect lighting as much </a:t>
            </a:r>
          </a:p>
          <a:p>
            <a:pPr marL="0" indent="0">
              <a:buNone/>
            </a:pPr>
            <a:r>
              <a:rPr lang="en-US" sz="1800" b="0" dirty="0">
                <a:solidFill>
                  <a:srgbClr val="002060"/>
                </a:solidFill>
              </a:rPr>
              <a:t>a</a:t>
            </a:r>
            <a:r>
              <a:rPr lang="en-US" sz="1800" b="0" dirty="0" smtClean="0">
                <a:solidFill>
                  <a:srgbClr val="002060"/>
                </a:solidFill>
              </a:rPr>
              <a:t>s possible to reduce glare.</a:t>
            </a:r>
          </a:p>
          <a:p>
            <a:pPr>
              <a:buFont typeface="Wingdings" panose="05000000000000000000" pitchFamily="2" charset="2"/>
              <a:buChar char="q"/>
            </a:pPr>
            <a:r>
              <a:rPr lang="en-US" sz="1800" b="0" dirty="0" smtClean="0">
                <a:solidFill>
                  <a:srgbClr val="002060"/>
                </a:solidFill>
              </a:rPr>
              <a:t>Place monitor parallel and in</a:t>
            </a:r>
          </a:p>
          <a:p>
            <a:pPr marL="0" indent="0">
              <a:buNone/>
            </a:pPr>
            <a:r>
              <a:rPr lang="en-US" sz="1800" b="0" dirty="0" smtClean="0">
                <a:solidFill>
                  <a:srgbClr val="002060"/>
                </a:solidFill>
              </a:rPr>
              <a:t> between overhead light fixtures.</a:t>
            </a:r>
          </a:p>
          <a:p>
            <a:pPr>
              <a:buFont typeface="Wingdings" panose="05000000000000000000" pitchFamily="2" charset="2"/>
              <a:buChar char="q"/>
            </a:pPr>
            <a:r>
              <a:rPr lang="en-US" sz="1800" b="0" dirty="0" smtClean="0">
                <a:solidFill>
                  <a:srgbClr val="002060"/>
                </a:solidFill>
              </a:rPr>
              <a:t>Add task lightening as needed</a:t>
            </a:r>
            <a:r>
              <a:rPr lang="en-US" sz="2400" b="0" dirty="0" smtClean="0"/>
              <a:t>.</a:t>
            </a:r>
          </a:p>
        </p:txBody>
      </p:sp>
      <p:sp>
        <p:nvSpPr>
          <p:cNvPr id="4" name="Slide Number Placeholder 3"/>
          <p:cNvSpPr>
            <a:spLocks noGrp="1"/>
          </p:cNvSpPr>
          <p:nvPr>
            <p:ph type="sldNum" sz="quarter" idx="12"/>
          </p:nvPr>
        </p:nvSpPr>
        <p:spPr/>
        <p:txBody>
          <a:bodyPr/>
          <a:lstStyle/>
          <a:p>
            <a:fld id="{8B03C775-769C-41DC-99F7-FC8D82FE38B2}" type="slidenum">
              <a:rPr lang="en-US" smtClean="0"/>
              <a:t>24</a:t>
            </a:fld>
            <a:endParaRPr lang="en-US" dirty="0"/>
          </a:p>
        </p:txBody>
      </p:sp>
      <p:pic>
        <p:nvPicPr>
          <p:cNvPr id="5" name="Picture 4"/>
          <p:cNvPicPr>
            <a:picLocks noChangeAspect="1"/>
          </p:cNvPicPr>
          <p:nvPr/>
        </p:nvPicPr>
        <p:blipFill>
          <a:blip r:embed="rId2"/>
          <a:stretch>
            <a:fillRect/>
          </a:stretch>
        </p:blipFill>
        <p:spPr>
          <a:xfrm>
            <a:off x="4855168" y="3279531"/>
            <a:ext cx="3594241" cy="2440232"/>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961987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b="0" dirty="0" smtClean="0">
                <a:solidFill>
                  <a:srgbClr val="002060"/>
                </a:solidFill>
              </a:rPr>
              <a:t>Light from different sources will make objects appear differently. Full spectrum lighting mimics natural sunlight. It is cleaner light and easier on the eyes.</a:t>
            </a:r>
          </a:p>
          <a:p>
            <a:endParaRPr lang="en-US" sz="1800" b="0" dirty="0">
              <a:solidFill>
                <a:srgbClr val="002060"/>
              </a:solidFill>
            </a:endParaRPr>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pPr lvl="3"/>
            <a:r>
              <a:rPr lang="en-US" sz="1600" dirty="0" smtClean="0">
                <a:solidFill>
                  <a:srgbClr val="002060"/>
                </a:solidFill>
                <a:latin typeface="Arial" panose="020B0604020202020204" pitchFamily="34" charset="0"/>
                <a:cs typeface="Arial" panose="020B0604020202020204" pitchFamily="34" charset="0"/>
              </a:rPr>
              <a:t>Fluorescent</a:t>
            </a:r>
            <a:r>
              <a:rPr lang="en-US" sz="1600" dirty="0" smtClean="0"/>
              <a:t>			</a:t>
            </a:r>
            <a:r>
              <a:rPr lang="en-US" sz="1600" dirty="0" smtClean="0">
                <a:solidFill>
                  <a:srgbClr val="002060"/>
                </a:solidFill>
                <a:latin typeface="Arial" panose="020B0604020202020204" pitchFamily="34" charset="0"/>
                <a:cs typeface="Arial" panose="020B0604020202020204" pitchFamily="34" charset="0"/>
              </a:rPr>
              <a:t>Full Spectrum</a:t>
            </a:r>
            <a:endParaRPr lang="en-US" sz="1600"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25</a:t>
            </a:fld>
            <a:endParaRPr lang="en-US" dirty="0"/>
          </a:p>
        </p:txBody>
      </p:sp>
      <p:pic>
        <p:nvPicPr>
          <p:cNvPr id="5" name="Picture 4"/>
          <p:cNvPicPr>
            <a:picLocks noChangeAspect="1"/>
          </p:cNvPicPr>
          <p:nvPr/>
        </p:nvPicPr>
        <p:blipFill>
          <a:blip r:embed="rId2"/>
          <a:stretch>
            <a:fillRect/>
          </a:stretch>
        </p:blipFill>
        <p:spPr>
          <a:xfrm>
            <a:off x="1392650" y="2736840"/>
            <a:ext cx="5816088" cy="3151905"/>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140940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15266"/>
          </a:xfrm>
        </p:spPr>
        <p:txBody>
          <a:bodyPr>
            <a:normAutofit/>
          </a:bodyPr>
          <a:lstStyle/>
          <a:p>
            <a:r>
              <a:rPr lang="en-US" dirty="0" smtClean="0"/>
              <a:t>Illumination Issues - Direct Glare</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b="0" dirty="0" smtClean="0">
                <a:solidFill>
                  <a:srgbClr val="002060"/>
                </a:solidFill>
              </a:rPr>
              <a:t>Vision is reduced when the light source directly hits the eyes.</a:t>
            </a:r>
          </a:p>
          <a:p>
            <a:pPr>
              <a:buFont typeface="Wingdings" panose="05000000000000000000" pitchFamily="2" charset="2"/>
              <a:buChar char="q"/>
            </a:pPr>
            <a:r>
              <a:rPr lang="en-US" sz="1800" b="0" dirty="0" smtClean="0">
                <a:solidFill>
                  <a:srgbClr val="002060"/>
                </a:solidFill>
              </a:rPr>
              <a:t>Sitting in front of a window without blinds or a shade is the most common source of direct glare in an office setting. </a:t>
            </a:r>
            <a:endParaRPr lang="en-US" sz="1800" b="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26</a:t>
            </a:fld>
            <a:endParaRPr lang="en-US" dirty="0"/>
          </a:p>
        </p:txBody>
      </p:sp>
      <p:pic>
        <p:nvPicPr>
          <p:cNvPr id="5" name="Picture 4"/>
          <p:cNvPicPr>
            <a:picLocks noChangeAspect="1"/>
          </p:cNvPicPr>
          <p:nvPr/>
        </p:nvPicPr>
        <p:blipFill>
          <a:blip r:embed="rId2"/>
          <a:stretch>
            <a:fillRect/>
          </a:stretch>
        </p:blipFill>
        <p:spPr>
          <a:xfrm>
            <a:off x="2459304" y="3020329"/>
            <a:ext cx="4541914" cy="2804403"/>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381937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Illumination Issues - Indirect Glare</a:t>
            </a:r>
            <a:endParaRPr lang="en-US" dirty="0"/>
          </a:p>
        </p:txBody>
      </p:sp>
      <p:pic>
        <p:nvPicPr>
          <p:cNvPr id="5" name="Content Placeholder 4"/>
          <p:cNvPicPr>
            <a:picLocks noGrp="1" noChangeAspect="1"/>
          </p:cNvPicPr>
          <p:nvPr>
            <p:ph idx="1"/>
          </p:nvPr>
        </p:nvPicPr>
        <p:blipFill>
          <a:blip r:embed="rId2"/>
          <a:stretch>
            <a:fillRect/>
          </a:stretch>
        </p:blipFill>
        <p:spPr>
          <a:xfrm>
            <a:off x="5707498" y="1690689"/>
            <a:ext cx="2475191" cy="2036240"/>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27</a:t>
            </a:fld>
            <a:endParaRPr lang="en-US" dirty="0"/>
          </a:p>
        </p:txBody>
      </p:sp>
      <p:pic>
        <p:nvPicPr>
          <p:cNvPr id="6" name="Picture 5"/>
          <p:cNvPicPr>
            <a:picLocks noChangeAspect="1"/>
          </p:cNvPicPr>
          <p:nvPr/>
        </p:nvPicPr>
        <p:blipFill>
          <a:blip r:embed="rId3"/>
          <a:stretch>
            <a:fillRect/>
          </a:stretch>
        </p:blipFill>
        <p:spPr>
          <a:xfrm>
            <a:off x="5707498" y="3997792"/>
            <a:ext cx="2475191" cy="2109399"/>
          </a:xfrm>
          <a:prstGeom prst="rect">
            <a:avLst/>
          </a:prstGeom>
        </p:spPr>
      </p:pic>
      <p:sp>
        <p:nvSpPr>
          <p:cNvPr id="7" name="TextBox 6"/>
          <p:cNvSpPr txBox="1"/>
          <p:nvPr/>
        </p:nvSpPr>
        <p:spPr>
          <a:xfrm>
            <a:off x="703386" y="1459523"/>
            <a:ext cx="3727938" cy="2031325"/>
          </a:xfrm>
          <a:prstGeom prst="rect">
            <a:avLst/>
          </a:prstGeom>
          <a:noFill/>
        </p:spPr>
        <p:txBody>
          <a:bodyPr wrap="square" rtlCol="0">
            <a:spAutoFit/>
          </a:bodyPr>
          <a:lstStyle/>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Glare is caused by the light source reflecting off a surface then hitting the eyes.</a:t>
            </a:r>
          </a:p>
          <a:p>
            <a:endParaRPr lang="en-US" dirty="0" smtClean="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Monitor placement can influence the amount of glare to which the user is exposed. </a:t>
            </a:r>
            <a:endParaRPr lang="en-US" dirty="0">
              <a:solidFill>
                <a:srgbClr val="00206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1235295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Glare Control</a:t>
            </a:r>
            <a:endParaRPr lang="en-US" sz="2200" dirty="0"/>
          </a:p>
        </p:txBody>
      </p:sp>
      <p:pic>
        <p:nvPicPr>
          <p:cNvPr id="5" name="Content Placeholder 4"/>
          <p:cNvPicPr>
            <a:picLocks noGrp="1" noChangeAspect="1"/>
          </p:cNvPicPr>
          <p:nvPr>
            <p:ph idx="1"/>
          </p:nvPr>
        </p:nvPicPr>
        <p:blipFill>
          <a:blip r:embed="rId2"/>
          <a:stretch>
            <a:fillRect/>
          </a:stretch>
        </p:blipFill>
        <p:spPr>
          <a:xfrm>
            <a:off x="1148001" y="1882729"/>
            <a:ext cx="2249619" cy="1396105"/>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28</a:t>
            </a:fld>
            <a:endParaRPr lang="en-US" dirty="0"/>
          </a:p>
        </p:txBody>
      </p:sp>
      <p:pic>
        <p:nvPicPr>
          <p:cNvPr id="6" name="Picture 5"/>
          <p:cNvPicPr>
            <a:picLocks noChangeAspect="1"/>
          </p:cNvPicPr>
          <p:nvPr/>
        </p:nvPicPr>
        <p:blipFill>
          <a:blip r:embed="rId3"/>
          <a:stretch>
            <a:fillRect/>
          </a:stretch>
        </p:blipFill>
        <p:spPr>
          <a:xfrm>
            <a:off x="4759008" y="1882729"/>
            <a:ext cx="2804403" cy="1780186"/>
          </a:xfrm>
          <a:prstGeom prst="rect">
            <a:avLst/>
          </a:prstGeom>
        </p:spPr>
      </p:pic>
      <p:pic>
        <p:nvPicPr>
          <p:cNvPr id="7" name="Picture 6"/>
          <p:cNvPicPr>
            <a:picLocks noChangeAspect="1"/>
          </p:cNvPicPr>
          <p:nvPr/>
        </p:nvPicPr>
        <p:blipFill>
          <a:blip r:embed="rId4"/>
          <a:stretch>
            <a:fillRect/>
          </a:stretch>
        </p:blipFill>
        <p:spPr>
          <a:xfrm>
            <a:off x="1389104" y="4165940"/>
            <a:ext cx="1828959" cy="2060627"/>
          </a:xfrm>
          <a:prstGeom prst="rect">
            <a:avLst/>
          </a:prstGeom>
        </p:spPr>
      </p:pic>
      <p:pic>
        <p:nvPicPr>
          <p:cNvPr id="8" name="Picture 7"/>
          <p:cNvPicPr>
            <a:picLocks noChangeAspect="1"/>
          </p:cNvPicPr>
          <p:nvPr/>
        </p:nvPicPr>
        <p:blipFill>
          <a:blip r:embed="rId5"/>
          <a:stretch>
            <a:fillRect/>
          </a:stretch>
        </p:blipFill>
        <p:spPr>
          <a:xfrm>
            <a:off x="5759897" y="4165940"/>
            <a:ext cx="1396105" cy="2054530"/>
          </a:xfrm>
          <a:prstGeom prst="rect">
            <a:avLst/>
          </a:prstGeom>
        </p:spPr>
      </p:pic>
      <p:sp>
        <p:nvSpPr>
          <p:cNvPr id="9" name="TextBox 8"/>
          <p:cNvSpPr txBox="1"/>
          <p:nvPr/>
        </p:nvSpPr>
        <p:spPr>
          <a:xfrm>
            <a:off x="869183" y="1215515"/>
            <a:ext cx="3068515" cy="646331"/>
          </a:xfrm>
          <a:prstGeom prst="rect">
            <a:avLst/>
          </a:prstGeom>
          <a:no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Light fixtures with parabolic louvers</a:t>
            </a:r>
            <a:endParaRPr lang="en-US"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4695092" y="1354015"/>
            <a:ext cx="3253154" cy="369332"/>
          </a:xfrm>
          <a:prstGeom prst="rect">
            <a:avLst/>
          </a:prstGeom>
          <a:no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At the light source</a:t>
            </a:r>
            <a:endParaRPr lang="en-US" dirty="0">
              <a:solidFill>
                <a:srgbClr val="002060"/>
              </a:solidFill>
              <a:latin typeface="Arial" panose="020B0604020202020204" pitchFamily="34" charset="0"/>
              <a:cs typeface="Arial" panose="020B0604020202020204" pitchFamily="34" charset="0"/>
            </a:endParaRPr>
          </a:p>
        </p:txBody>
      </p:sp>
      <p:sp>
        <p:nvSpPr>
          <p:cNvPr id="11" name="TextBox 10"/>
          <p:cNvSpPr txBox="1"/>
          <p:nvPr/>
        </p:nvSpPr>
        <p:spPr>
          <a:xfrm>
            <a:off x="1148001" y="3851031"/>
            <a:ext cx="2249619" cy="369332"/>
          </a:xfrm>
          <a:prstGeom prst="rect">
            <a:avLst/>
          </a:prstGeom>
          <a:no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At the location</a:t>
            </a:r>
            <a:endParaRPr lang="en-US"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4914900" y="3780692"/>
            <a:ext cx="2813538" cy="369332"/>
          </a:xfrm>
          <a:prstGeom prst="rect">
            <a:avLst/>
          </a:prstGeom>
          <a:no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By monitor location</a:t>
            </a:r>
            <a:endParaRPr lang="en-US" dirty="0">
              <a:solidFill>
                <a:srgbClr val="00206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20386401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Eye Strain</a:t>
            </a:r>
            <a:endParaRPr lang="en-US" sz="2200"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1800" b="0" dirty="0" smtClean="0">
                <a:solidFill>
                  <a:srgbClr val="002060"/>
                </a:solidFill>
              </a:rPr>
              <a:t>Eye strain is the number one complaint of computer users. Approximately 10 million people suffer computer monitor related vision problems.</a:t>
            </a:r>
          </a:p>
          <a:p>
            <a:pPr lvl="1">
              <a:buFont typeface="Wingdings" panose="05000000000000000000" pitchFamily="2" charset="2"/>
              <a:buChar char="q"/>
            </a:pPr>
            <a:r>
              <a:rPr lang="en-US" sz="1600" dirty="0" smtClean="0"/>
              <a:t>Risk factors:</a:t>
            </a:r>
          </a:p>
          <a:p>
            <a:pPr lvl="2">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Poor lighting</a:t>
            </a:r>
          </a:p>
          <a:p>
            <a:pPr lvl="2">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Glare</a:t>
            </a:r>
          </a:p>
          <a:p>
            <a:pPr lvl="2">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Poor eyesight</a:t>
            </a:r>
          </a:p>
          <a:p>
            <a:pPr lvl="2">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Use of bi- and trifocals.</a:t>
            </a:r>
          </a:p>
          <a:p>
            <a:pPr lvl="2">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Screen angle, height and placement.</a:t>
            </a:r>
          </a:p>
          <a:p>
            <a:pPr lvl="2">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Long hours of computer use.</a:t>
            </a:r>
          </a:p>
          <a:p>
            <a:pPr lvl="2">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Screen images with poor resolution.</a:t>
            </a:r>
          </a:p>
          <a:p>
            <a:pPr lvl="2">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Use of more than one video monitor at the same workstation.</a:t>
            </a:r>
          </a:p>
          <a:p>
            <a:pPr lvl="1">
              <a:buFont typeface="Wingdings" panose="05000000000000000000" pitchFamily="2" charset="2"/>
              <a:buChar char="q"/>
            </a:pPr>
            <a:r>
              <a:rPr lang="en-US" sz="1600" dirty="0" smtClean="0"/>
              <a:t>Back, shoulder and neck pain may be related to poor posture due to vision problems. </a:t>
            </a:r>
          </a:p>
        </p:txBody>
      </p:sp>
      <p:sp>
        <p:nvSpPr>
          <p:cNvPr id="4" name="Slide Number Placeholder 3"/>
          <p:cNvSpPr>
            <a:spLocks noGrp="1"/>
          </p:cNvSpPr>
          <p:nvPr>
            <p:ph type="sldNum" sz="quarter" idx="12"/>
          </p:nvPr>
        </p:nvSpPr>
        <p:spPr/>
        <p:txBody>
          <a:bodyPr/>
          <a:lstStyle/>
          <a:p>
            <a:fld id="{8B03C775-769C-41DC-99F7-FC8D82FE38B2}" type="slidenum">
              <a:rPr lang="en-US" smtClean="0"/>
              <a:t>29</a:t>
            </a:fld>
            <a:endParaRPr lang="en-US" dirty="0"/>
          </a:p>
        </p:txBody>
      </p:sp>
      <p:sp>
        <p:nvSpPr>
          <p:cNvPr id="5" name="Footer Placeholder 4"/>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286372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03C775-769C-41DC-99F7-FC8D82FE38B2}" type="slidenum">
              <a:rPr lang="en-US" smtClean="0"/>
              <a:t>3</a:t>
            </a:fld>
            <a:endParaRPr lang="en-US" dirty="0"/>
          </a:p>
        </p:txBody>
      </p:sp>
      <p:sp>
        <p:nvSpPr>
          <p:cNvPr id="3" name="TextBox 2"/>
          <p:cNvSpPr txBox="1"/>
          <p:nvPr/>
        </p:nvSpPr>
        <p:spPr>
          <a:xfrm>
            <a:off x="1090246" y="782515"/>
            <a:ext cx="3121367" cy="523220"/>
          </a:xfrm>
          <a:prstGeom prst="rect">
            <a:avLst/>
          </a:prstGeom>
          <a:noFill/>
        </p:spPr>
        <p:txBody>
          <a:bodyPr wrap="none" rtlCol="0">
            <a:spAutoFit/>
          </a:bodyPr>
          <a:lstStyle/>
          <a:p>
            <a:r>
              <a:rPr lang="en-US" sz="2800" b="1" dirty="0" smtClean="0">
                <a:solidFill>
                  <a:srgbClr val="002060"/>
                </a:solidFill>
                <a:latin typeface="Arial" panose="020B0604020202020204" pitchFamily="34" charset="0"/>
                <a:cs typeface="Arial" panose="020B0604020202020204" pitchFamily="34" charset="0"/>
              </a:rPr>
              <a:t>Course Overview</a:t>
            </a:r>
            <a:endParaRPr lang="en-US" sz="2800" b="1"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754502" y="1869489"/>
            <a:ext cx="7797840" cy="2369880"/>
          </a:xfrm>
          <a:prstGeom prst="rect">
            <a:avLst/>
          </a:prstGeom>
          <a:noFill/>
        </p:spPr>
        <p:txBody>
          <a:bodyPr wrap="none" rtlCol="0">
            <a:spAutoFit/>
          </a:bodyPr>
          <a:lstStyle/>
          <a:p>
            <a:r>
              <a:rPr lang="en-US" sz="2200" b="1" dirty="0" smtClean="0">
                <a:solidFill>
                  <a:srgbClr val="002060"/>
                </a:solidFill>
                <a:latin typeface="Arial" panose="020B0604020202020204" pitchFamily="34" charset="0"/>
                <a:cs typeface="Arial" panose="020B0604020202020204" pitchFamily="34" charset="0"/>
              </a:rPr>
              <a:t>Resources for Workstation Evaluation and Assessment</a:t>
            </a:r>
          </a:p>
          <a:p>
            <a:r>
              <a:rPr lang="en-US" b="1" dirty="0">
                <a:solidFill>
                  <a:srgbClr val="002060"/>
                </a:solidFill>
                <a:latin typeface="Arial" panose="020B0604020202020204" pitchFamily="34" charset="0"/>
                <a:cs typeface="Arial" panose="020B0604020202020204" pitchFamily="34" charset="0"/>
              </a:rPr>
              <a:t>	</a:t>
            </a:r>
            <a:endParaRPr lang="en-US" b="1" dirty="0" smtClean="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OPNAVINST 5100.23 Chapter 23-Physical Risk Factor Ergonomic </a:t>
            </a:r>
          </a:p>
          <a:p>
            <a:pPr lvl="1"/>
            <a:r>
              <a:rPr lang="en-US" b="1" dirty="0" smtClean="0">
                <a:solidFill>
                  <a:srgbClr val="002060"/>
                </a:solidFill>
                <a:latin typeface="Arial" panose="020B0604020202020204" pitchFamily="34" charset="0"/>
                <a:cs typeface="Arial" panose="020B0604020202020204" pitchFamily="34" charset="0"/>
              </a:rPr>
              <a:t>Checklist</a:t>
            </a:r>
          </a:p>
          <a:p>
            <a:r>
              <a:rPr lang="en-US" b="1" dirty="0" smtClean="0">
                <a:solidFill>
                  <a:srgbClr val="002060"/>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Office Assessment Indicators</a:t>
            </a:r>
          </a:p>
          <a:p>
            <a:r>
              <a:rPr lang="en-US" b="1" dirty="0">
                <a:solidFill>
                  <a:srgbClr val="002060"/>
                </a:solidFill>
                <a:latin typeface="Arial" panose="020B0604020202020204" pitchFamily="34" charset="0"/>
                <a:cs typeface="Arial" panose="020B0604020202020204" pitchFamily="34" charset="0"/>
              </a:rPr>
              <a:t>	</a:t>
            </a:r>
            <a:endParaRPr lang="en-US" b="1" dirty="0" smtClean="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Computer/Electronic Accommodation Program (CAP)</a:t>
            </a:r>
            <a:endParaRPr lang="en-US" b="1" dirty="0">
              <a:solidFill>
                <a:srgbClr val="002060"/>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6692095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Eye Strain</a:t>
            </a:r>
            <a:endParaRPr lang="en-US" sz="2200"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2200" b="0" dirty="0" smtClean="0">
                <a:solidFill>
                  <a:srgbClr val="002060"/>
                </a:solidFill>
              </a:rPr>
              <a:t>Good ergonomic habits:</a:t>
            </a:r>
          </a:p>
          <a:p>
            <a:pPr lvl="1">
              <a:buFont typeface="Wingdings" panose="05000000000000000000" pitchFamily="2" charset="2"/>
              <a:buChar char="q"/>
            </a:pPr>
            <a:r>
              <a:rPr lang="en-US" dirty="0" smtClean="0"/>
              <a:t>The 20-20-20 rule:</a:t>
            </a:r>
          </a:p>
          <a:p>
            <a:pPr lvl="2">
              <a:buFont typeface="Wingdings" panose="05000000000000000000" pitchFamily="2" charset="2"/>
              <a:buChar char="q"/>
            </a:pPr>
            <a:r>
              <a:rPr lang="en-US" sz="1800" dirty="0" smtClean="0">
                <a:solidFill>
                  <a:srgbClr val="002060"/>
                </a:solidFill>
                <a:latin typeface="Arial" panose="020B0604020202020204" pitchFamily="34" charset="0"/>
                <a:cs typeface="Arial" panose="020B0604020202020204" pitchFamily="34" charset="0"/>
              </a:rPr>
              <a:t>Every 20 minutes take 20 seconds to look at an object at least 20 feet away.</a:t>
            </a:r>
          </a:p>
          <a:p>
            <a:pPr lvl="2">
              <a:buFont typeface="Wingdings" panose="05000000000000000000" pitchFamily="2" charset="2"/>
              <a:buChar char="q"/>
            </a:pPr>
            <a:r>
              <a:rPr lang="en-US" sz="1800" dirty="0" smtClean="0">
                <a:solidFill>
                  <a:srgbClr val="002060"/>
                </a:solidFill>
                <a:latin typeface="Arial" panose="020B0604020202020204" pitchFamily="34" charset="0"/>
                <a:cs typeface="Arial" panose="020B0604020202020204" pitchFamily="34" charset="0"/>
              </a:rPr>
              <a:t>Blink or use eye drops.</a:t>
            </a:r>
          </a:p>
          <a:p>
            <a:pPr lvl="2">
              <a:buFont typeface="Wingdings" panose="05000000000000000000" pitchFamily="2" charset="2"/>
              <a:buChar char="q"/>
            </a:pPr>
            <a:r>
              <a:rPr lang="en-US" sz="1800" dirty="0" smtClean="0">
                <a:solidFill>
                  <a:srgbClr val="002060"/>
                </a:solidFill>
                <a:latin typeface="Arial" panose="020B0604020202020204" pitchFamily="34" charset="0"/>
                <a:cs typeface="Arial" panose="020B0604020202020204" pitchFamily="34" charset="0"/>
              </a:rPr>
              <a:t>Keep the monitor screen clean.</a:t>
            </a:r>
          </a:p>
          <a:p>
            <a:pPr lvl="2">
              <a:buFont typeface="Wingdings" panose="05000000000000000000" pitchFamily="2" charset="2"/>
              <a:buChar char="q"/>
            </a:pPr>
            <a:r>
              <a:rPr lang="en-US" sz="1800" dirty="0" smtClean="0">
                <a:solidFill>
                  <a:srgbClr val="002060"/>
                </a:solidFill>
                <a:latin typeface="Arial" panose="020B0604020202020204" pitchFamily="34" charset="0"/>
                <a:cs typeface="Arial" panose="020B0604020202020204" pitchFamily="34" charset="0"/>
              </a:rPr>
              <a:t>Keep regular vision care.</a:t>
            </a:r>
          </a:p>
          <a:p>
            <a:pPr lvl="2">
              <a:buFont typeface="Wingdings" panose="05000000000000000000" pitchFamily="2" charset="2"/>
              <a:buChar char="q"/>
            </a:pP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30</a:t>
            </a:fld>
            <a:endParaRPr lang="en-US" dirty="0"/>
          </a:p>
        </p:txBody>
      </p:sp>
      <p:pic>
        <p:nvPicPr>
          <p:cNvPr id="5" name="Picture 4"/>
          <p:cNvPicPr>
            <a:picLocks noChangeAspect="1"/>
          </p:cNvPicPr>
          <p:nvPr/>
        </p:nvPicPr>
        <p:blipFill>
          <a:blip r:embed="rId2"/>
          <a:stretch>
            <a:fillRect/>
          </a:stretch>
        </p:blipFill>
        <p:spPr>
          <a:xfrm>
            <a:off x="3252101" y="4321864"/>
            <a:ext cx="2639797" cy="1944793"/>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64068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Document Holders</a:t>
            </a:r>
            <a:endParaRPr lang="en-US" sz="22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b="0" dirty="0" smtClean="0">
                <a:solidFill>
                  <a:srgbClr val="002060"/>
                </a:solidFill>
              </a:rPr>
              <a:t>Help reduce non-neutral neck postures, fatigue and eye strain.</a:t>
            </a:r>
          </a:p>
          <a:p>
            <a:pPr>
              <a:buFont typeface="Wingdings" panose="05000000000000000000" pitchFamily="2" charset="2"/>
              <a:buChar char="q"/>
            </a:pPr>
            <a:r>
              <a:rPr lang="en-US" sz="1800" b="0" dirty="0" smtClean="0">
                <a:solidFill>
                  <a:srgbClr val="002060"/>
                </a:solidFill>
              </a:rPr>
              <a:t>Positioned adjacent to the monitor and approximately the same height, distance and angle as the monitor.</a:t>
            </a:r>
            <a:endParaRPr lang="en-US" sz="1800" b="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31</a:t>
            </a:fld>
            <a:endParaRPr lang="en-US" dirty="0"/>
          </a:p>
        </p:txBody>
      </p:sp>
      <p:pic>
        <p:nvPicPr>
          <p:cNvPr id="5" name="Picture 4"/>
          <p:cNvPicPr>
            <a:picLocks noChangeAspect="1"/>
          </p:cNvPicPr>
          <p:nvPr/>
        </p:nvPicPr>
        <p:blipFill>
          <a:blip r:embed="rId2"/>
          <a:stretch>
            <a:fillRect/>
          </a:stretch>
        </p:blipFill>
        <p:spPr>
          <a:xfrm>
            <a:off x="4979271" y="2781988"/>
            <a:ext cx="2438611" cy="2438611"/>
          </a:xfrm>
          <a:prstGeom prst="rect">
            <a:avLst/>
          </a:prstGeom>
        </p:spPr>
      </p:pic>
      <p:pic>
        <p:nvPicPr>
          <p:cNvPr id="6" name="Picture 5"/>
          <p:cNvPicPr>
            <a:picLocks noChangeAspect="1"/>
          </p:cNvPicPr>
          <p:nvPr/>
        </p:nvPicPr>
        <p:blipFill>
          <a:blip r:embed="rId3"/>
          <a:stretch>
            <a:fillRect/>
          </a:stretch>
        </p:blipFill>
        <p:spPr>
          <a:xfrm>
            <a:off x="1735825" y="3862544"/>
            <a:ext cx="2145978" cy="2139881"/>
          </a:xfrm>
          <a:prstGeom prst="rect">
            <a:avLst/>
          </a:prstGeom>
        </p:spPr>
      </p:pic>
      <p:sp>
        <p:nvSpPr>
          <p:cNvPr id="7" name="Footer Placeholder 6"/>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18109490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Laptops	</a:t>
            </a:r>
            <a:endParaRPr lang="en-US" sz="2200" dirty="0"/>
          </a:p>
        </p:txBody>
      </p:sp>
      <p:sp>
        <p:nvSpPr>
          <p:cNvPr id="3" name="Content Placeholder 2"/>
          <p:cNvSpPr>
            <a:spLocks noGrp="1"/>
          </p:cNvSpPr>
          <p:nvPr>
            <p:ph idx="1"/>
          </p:nvPr>
        </p:nvSpPr>
        <p:spPr>
          <a:xfrm>
            <a:off x="628650" y="1298448"/>
            <a:ext cx="7886700" cy="5082095"/>
          </a:xfrm>
        </p:spPr>
        <p:txBody>
          <a:bodyPr>
            <a:noAutofit/>
          </a:bodyPr>
          <a:lstStyle/>
          <a:p>
            <a:pPr>
              <a:lnSpc>
                <a:spcPct val="100000"/>
              </a:lnSpc>
              <a:buFont typeface="Wingdings" panose="05000000000000000000" pitchFamily="2" charset="2"/>
              <a:buChar char="q"/>
            </a:pPr>
            <a:r>
              <a:rPr lang="en-US" sz="1800" b="0" dirty="0" smtClean="0">
                <a:solidFill>
                  <a:srgbClr val="002060"/>
                </a:solidFill>
              </a:rPr>
              <a:t>Laptop usage can cause musculoskeletal </a:t>
            </a:r>
          </a:p>
          <a:p>
            <a:pPr marL="0" indent="0">
              <a:lnSpc>
                <a:spcPct val="100000"/>
              </a:lnSpc>
              <a:buNone/>
            </a:pPr>
            <a:r>
              <a:rPr lang="en-US" sz="1800" b="0" dirty="0" smtClean="0">
                <a:solidFill>
                  <a:srgbClr val="002060"/>
                </a:solidFill>
              </a:rPr>
              <a:t>discomfort, the fixed design and the lack of </a:t>
            </a:r>
          </a:p>
          <a:p>
            <a:pPr marL="0" indent="0">
              <a:lnSpc>
                <a:spcPct val="100000"/>
              </a:lnSpc>
              <a:buNone/>
            </a:pPr>
            <a:r>
              <a:rPr lang="en-US" sz="1800" b="0" dirty="0" smtClean="0">
                <a:solidFill>
                  <a:srgbClr val="002060"/>
                </a:solidFill>
              </a:rPr>
              <a:t>separation between the keyboard and the monitor.</a:t>
            </a:r>
          </a:p>
          <a:p>
            <a:pPr>
              <a:lnSpc>
                <a:spcPct val="100000"/>
              </a:lnSpc>
              <a:buFont typeface="Wingdings" panose="05000000000000000000" pitchFamily="2" charset="2"/>
              <a:buChar char="q"/>
            </a:pPr>
            <a:r>
              <a:rPr lang="en-US" sz="1800" b="0" dirty="0" smtClean="0">
                <a:solidFill>
                  <a:srgbClr val="002060"/>
                </a:solidFill>
              </a:rPr>
              <a:t>The optimal position for a keyboard is in front of </a:t>
            </a:r>
          </a:p>
          <a:p>
            <a:pPr marL="0" indent="0">
              <a:lnSpc>
                <a:spcPct val="100000"/>
              </a:lnSpc>
              <a:buNone/>
            </a:pPr>
            <a:r>
              <a:rPr lang="en-US" sz="1800" b="0" dirty="0" smtClean="0">
                <a:solidFill>
                  <a:srgbClr val="002060"/>
                </a:solidFill>
              </a:rPr>
              <a:t>the user, but often in that position your eyes are </a:t>
            </a:r>
          </a:p>
          <a:p>
            <a:pPr marL="0" indent="0">
              <a:lnSpc>
                <a:spcPct val="100000"/>
              </a:lnSpc>
              <a:buNone/>
            </a:pPr>
            <a:r>
              <a:rPr lang="en-US" sz="1800" b="0" dirty="0" smtClean="0">
                <a:solidFill>
                  <a:srgbClr val="002060"/>
                </a:solidFill>
              </a:rPr>
              <a:t>looking down to see the screen.</a:t>
            </a:r>
          </a:p>
          <a:p>
            <a:pPr marL="0" indent="0">
              <a:lnSpc>
                <a:spcPct val="100000"/>
              </a:lnSpc>
              <a:buFont typeface="Wingdings" panose="05000000000000000000" pitchFamily="2" charset="2"/>
              <a:buChar char="q"/>
            </a:pPr>
            <a:r>
              <a:rPr lang="en-US" sz="1800" b="0" dirty="0" smtClean="0">
                <a:solidFill>
                  <a:srgbClr val="002060"/>
                </a:solidFill>
              </a:rPr>
              <a:t>Long term use can cause problems because it is </a:t>
            </a:r>
          </a:p>
          <a:p>
            <a:pPr marL="0" indent="0">
              <a:lnSpc>
                <a:spcPct val="100000"/>
              </a:lnSpc>
              <a:buNone/>
            </a:pPr>
            <a:r>
              <a:rPr lang="en-US" sz="1800" b="0" dirty="0" smtClean="0">
                <a:solidFill>
                  <a:srgbClr val="002060"/>
                </a:solidFill>
              </a:rPr>
              <a:t>a trade off between poor neck/head posture, or </a:t>
            </a:r>
          </a:p>
          <a:p>
            <a:pPr marL="0" indent="0">
              <a:lnSpc>
                <a:spcPct val="100000"/>
              </a:lnSpc>
              <a:buNone/>
            </a:pPr>
            <a:r>
              <a:rPr lang="en-US" sz="1800" b="0" dirty="0" smtClean="0">
                <a:solidFill>
                  <a:srgbClr val="002060"/>
                </a:solidFill>
              </a:rPr>
              <a:t>poor hand/wrist posture.</a:t>
            </a:r>
          </a:p>
          <a:p>
            <a:pPr>
              <a:lnSpc>
                <a:spcPct val="100000"/>
              </a:lnSpc>
              <a:buFont typeface="Wingdings" panose="05000000000000000000" pitchFamily="2" charset="2"/>
              <a:buChar char="q"/>
            </a:pPr>
            <a:r>
              <a:rPr lang="en-US" sz="1800" b="0" dirty="0" smtClean="0">
                <a:solidFill>
                  <a:srgbClr val="002060"/>
                </a:solidFill>
              </a:rPr>
              <a:t>Poor work locations like working in bed or</a:t>
            </a:r>
          </a:p>
          <a:p>
            <a:pPr marL="0" indent="0">
              <a:lnSpc>
                <a:spcPct val="100000"/>
              </a:lnSpc>
              <a:buNone/>
            </a:pPr>
            <a:r>
              <a:rPr lang="en-US" sz="1800" b="0" dirty="0" smtClean="0">
                <a:solidFill>
                  <a:srgbClr val="002060"/>
                </a:solidFill>
              </a:rPr>
              <a:t>on a couch are not recommended.</a:t>
            </a:r>
          </a:p>
        </p:txBody>
      </p:sp>
      <p:sp>
        <p:nvSpPr>
          <p:cNvPr id="4" name="Slide Number Placeholder 3"/>
          <p:cNvSpPr>
            <a:spLocks noGrp="1"/>
          </p:cNvSpPr>
          <p:nvPr>
            <p:ph type="sldNum" sz="quarter" idx="12"/>
          </p:nvPr>
        </p:nvSpPr>
        <p:spPr/>
        <p:txBody>
          <a:bodyPr/>
          <a:lstStyle/>
          <a:p>
            <a:fld id="{8B03C775-769C-41DC-99F7-FC8D82FE38B2}" type="slidenum">
              <a:rPr lang="en-US" smtClean="0"/>
              <a:t>32</a:t>
            </a:fld>
            <a:endParaRPr lang="en-US" dirty="0"/>
          </a:p>
        </p:txBody>
      </p:sp>
      <p:pic>
        <p:nvPicPr>
          <p:cNvPr id="5" name="Picture 4"/>
          <p:cNvPicPr>
            <a:picLocks noChangeAspect="1"/>
          </p:cNvPicPr>
          <p:nvPr/>
        </p:nvPicPr>
        <p:blipFill>
          <a:blip r:embed="rId2"/>
          <a:stretch>
            <a:fillRect/>
          </a:stretch>
        </p:blipFill>
        <p:spPr>
          <a:xfrm>
            <a:off x="6753453" y="1825625"/>
            <a:ext cx="1761897" cy="2651990"/>
          </a:xfrm>
          <a:prstGeom prst="rect">
            <a:avLst/>
          </a:prstGeom>
        </p:spPr>
      </p:pic>
      <p:pic>
        <p:nvPicPr>
          <p:cNvPr id="6" name="Picture 5"/>
          <p:cNvPicPr>
            <a:picLocks noChangeAspect="1"/>
          </p:cNvPicPr>
          <p:nvPr/>
        </p:nvPicPr>
        <p:blipFill>
          <a:blip r:embed="rId3"/>
          <a:stretch>
            <a:fillRect/>
          </a:stretch>
        </p:blipFill>
        <p:spPr>
          <a:xfrm>
            <a:off x="5863360" y="4612551"/>
            <a:ext cx="2651990" cy="1767993"/>
          </a:xfrm>
          <a:prstGeom prst="rect">
            <a:avLst/>
          </a:prstGeom>
        </p:spPr>
      </p:pic>
      <p:sp>
        <p:nvSpPr>
          <p:cNvPr id="7" name="Footer Placeholder 6"/>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1896787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Laptops</a:t>
            </a:r>
            <a:endParaRPr lang="en-US" sz="22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b="0" dirty="0" smtClean="0">
                <a:solidFill>
                  <a:srgbClr val="002060"/>
                </a:solidFill>
              </a:rPr>
              <a:t>If a laptop is used at your desk the best option is to plug it into a docking station and use a separate keyboard, mouse, and monitor. This is the best option for a long term laptop use.</a:t>
            </a:r>
          </a:p>
          <a:p>
            <a:pPr>
              <a:buFont typeface="Wingdings" panose="05000000000000000000" pitchFamily="2" charset="2"/>
              <a:buChar char="q"/>
            </a:pPr>
            <a:r>
              <a:rPr lang="en-US" sz="1800" b="0" dirty="0" smtClean="0">
                <a:solidFill>
                  <a:srgbClr val="002060"/>
                </a:solidFill>
              </a:rPr>
              <a:t>Laptop use has been associated with poor</a:t>
            </a:r>
          </a:p>
          <a:p>
            <a:pPr marL="0" indent="0">
              <a:buNone/>
            </a:pPr>
            <a:r>
              <a:rPr lang="en-US" sz="1800" b="0" dirty="0" smtClean="0">
                <a:solidFill>
                  <a:srgbClr val="002060"/>
                </a:solidFill>
              </a:rPr>
              <a:t>back, neck, and upper extremity posture.</a:t>
            </a:r>
          </a:p>
          <a:p>
            <a:pPr>
              <a:buFont typeface="Wingdings" panose="05000000000000000000" pitchFamily="2" charset="2"/>
              <a:buChar char="q"/>
            </a:pPr>
            <a:r>
              <a:rPr lang="en-US" sz="1800" b="0" dirty="0" smtClean="0">
                <a:solidFill>
                  <a:srgbClr val="002060"/>
                </a:solidFill>
              </a:rPr>
              <a:t>Improve posture by using:</a:t>
            </a:r>
          </a:p>
          <a:p>
            <a:pPr lvl="1">
              <a:buFont typeface="Wingdings" panose="05000000000000000000" pitchFamily="2" charset="2"/>
              <a:buChar char="q"/>
            </a:pPr>
            <a:r>
              <a:rPr lang="en-US" dirty="0" smtClean="0"/>
              <a:t>Docking stations.</a:t>
            </a:r>
          </a:p>
          <a:p>
            <a:pPr lvl="1">
              <a:buFont typeface="Wingdings" panose="05000000000000000000" pitchFamily="2" charset="2"/>
              <a:buChar char="q"/>
            </a:pPr>
            <a:r>
              <a:rPr lang="en-US" dirty="0" smtClean="0"/>
              <a:t>Full size mouse.</a:t>
            </a:r>
          </a:p>
          <a:p>
            <a:pPr lvl="1">
              <a:buFont typeface="Wingdings" panose="05000000000000000000" pitchFamily="2" charset="2"/>
              <a:buChar char="q"/>
            </a:pPr>
            <a:r>
              <a:rPr lang="en-US" dirty="0" smtClean="0"/>
              <a:t>Full size keyboard</a:t>
            </a:r>
          </a:p>
          <a:p>
            <a:pPr lvl="1">
              <a:buFont typeface="Wingdings" panose="05000000000000000000" pitchFamily="2" charset="2"/>
              <a:buChar char="q"/>
            </a:pPr>
            <a:r>
              <a:rPr lang="en-US" dirty="0" smtClean="0"/>
              <a:t>Monitor stand.</a:t>
            </a:r>
          </a:p>
          <a:p>
            <a:pPr>
              <a:buFont typeface="Wingdings" panose="05000000000000000000" pitchFamily="2" charset="2"/>
              <a:buChar char="q"/>
            </a:pPr>
            <a:endParaRPr lang="en-US" sz="180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33</a:t>
            </a:fld>
            <a:endParaRPr lang="en-US" dirty="0"/>
          </a:p>
        </p:txBody>
      </p:sp>
      <p:pic>
        <p:nvPicPr>
          <p:cNvPr id="5" name="Picture 4"/>
          <p:cNvPicPr>
            <a:picLocks noChangeAspect="1"/>
          </p:cNvPicPr>
          <p:nvPr/>
        </p:nvPicPr>
        <p:blipFill>
          <a:blip r:embed="rId2"/>
          <a:stretch>
            <a:fillRect/>
          </a:stretch>
        </p:blipFill>
        <p:spPr>
          <a:xfrm>
            <a:off x="5796799" y="2894774"/>
            <a:ext cx="2761727" cy="2213040"/>
          </a:xfrm>
          <a:prstGeom prst="rect">
            <a:avLst/>
          </a:prstGeom>
        </p:spPr>
      </p:pic>
      <p:pic>
        <p:nvPicPr>
          <p:cNvPr id="6" name="Picture 5"/>
          <p:cNvPicPr>
            <a:picLocks noChangeAspect="1"/>
          </p:cNvPicPr>
          <p:nvPr/>
        </p:nvPicPr>
        <p:blipFill>
          <a:blip r:embed="rId3"/>
          <a:stretch>
            <a:fillRect/>
          </a:stretch>
        </p:blipFill>
        <p:spPr>
          <a:xfrm>
            <a:off x="3279307" y="4001294"/>
            <a:ext cx="2387963" cy="1678224"/>
          </a:xfrm>
          <a:prstGeom prst="rect">
            <a:avLst/>
          </a:prstGeom>
        </p:spPr>
      </p:pic>
      <p:sp>
        <p:nvSpPr>
          <p:cNvPr id="7" name="Footer Placeholder 6"/>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701704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35250"/>
          </a:xfrm>
        </p:spPr>
        <p:txBody>
          <a:bodyPr>
            <a:normAutofit/>
          </a:bodyPr>
          <a:lstStyle/>
          <a:p>
            <a:r>
              <a:rPr lang="en-US" sz="2200" dirty="0" smtClean="0"/>
              <a:t>Keyboards</a:t>
            </a:r>
            <a:endParaRPr lang="en-US" sz="2200" dirty="0"/>
          </a:p>
        </p:txBody>
      </p:sp>
      <p:pic>
        <p:nvPicPr>
          <p:cNvPr id="5" name="Content Placeholder 4"/>
          <p:cNvPicPr>
            <a:picLocks noGrp="1" noChangeAspect="1"/>
          </p:cNvPicPr>
          <p:nvPr>
            <p:ph idx="1"/>
          </p:nvPr>
        </p:nvPicPr>
        <p:blipFill>
          <a:blip r:embed="rId2"/>
          <a:stretch>
            <a:fillRect/>
          </a:stretch>
        </p:blipFill>
        <p:spPr>
          <a:xfrm>
            <a:off x="491490" y="1690689"/>
            <a:ext cx="1410462" cy="1326831"/>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34</a:t>
            </a:fld>
            <a:endParaRPr lang="en-US" dirty="0"/>
          </a:p>
        </p:txBody>
      </p:sp>
      <p:pic>
        <p:nvPicPr>
          <p:cNvPr id="6" name="Picture 5"/>
          <p:cNvPicPr>
            <a:picLocks noChangeAspect="1"/>
          </p:cNvPicPr>
          <p:nvPr/>
        </p:nvPicPr>
        <p:blipFill>
          <a:blip r:embed="rId3"/>
          <a:stretch>
            <a:fillRect/>
          </a:stretch>
        </p:blipFill>
        <p:spPr>
          <a:xfrm>
            <a:off x="546354" y="3319232"/>
            <a:ext cx="1355598" cy="1124751"/>
          </a:xfrm>
          <a:prstGeom prst="rect">
            <a:avLst/>
          </a:prstGeom>
        </p:spPr>
      </p:pic>
      <p:pic>
        <p:nvPicPr>
          <p:cNvPr id="7" name="Picture 6"/>
          <p:cNvPicPr>
            <a:picLocks noChangeAspect="1"/>
          </p:cNvPicPr>
          <p:nvPr/>
        </p:nvPicPr>
        <p:blipFill>
          <a:blip r:embed="rId4"/>
          <a:stretch>
            <a:fillRect/>
          </a:stretch>
        </p:blipFill>
        <p:spPr>
          <a:xfrm>
            <a:off x="546353" y="4923390"/>
            <a:ext cx="1355599" cy="1294529"/>
          </a:xfrm>
          <a:prstGeom prst="rect">
            <a:avLst/>
          </a:prstGeom>
        </p:spPr>
      </p:pic>
      <p:pic>
        <p:nvPicPr>
          <p:cNvPr id="8" name="Picture 7"/>
          <p:cNvPicPr>
            <a:picLocks noChangeAspect="1"/>
          </p:cNvPicPr>
          <p:nvPr/>
        </p:nvPicPr>
        <p:blipFill>
          <a:blip r:embed="rId5"/>
          <a:stretch>
            <a:fillRect/>
          </a:stretch>
        </p:blipFill>
        <p:spPr>
          <a:xfrm>
            <a:off x="5195967" y="1687599"/>
            <a:ext cx="1261981" cy="871804"/>
          </a:xfrm>
          <a:prstGeom prst="rect">
            <a:avLst/>
          </a:prstGeom>
        </p:spPr>
      </p:pic>
      <p:pic>
        <p:nvPicPr>
          <p:cNvPr id="9" name="Picture 8"/>
          <p:cNvPicPr>
            <a:picLocks noChangeAspect="1"/>
          </p:cNvPicPr>
          <p:nvPr/>
        </p:nvPicPr>
        <p:blipFill>
          <a:blip r:embed="rId6"/>
          <a:stretch>
            <a:fillRect/>
          </a:stretch>
        </p:blipFill>
        <p:spPr>
          <a:xfrm>
            <a:off x="5195967" y="3192460"/>
            <a:ext cx="1261981" cy="908383"/>
          </a:xfrm>
          <a:prstGeom prst="rect">
            <a:avLst/>
          </a:prstGeom>
        </p:spPr>
      </p:pic>
      <p:pic>
        <p:nvPicPr>
          <p:cNvPr id="10" name="Picture 9"/>
          <p:cNvPicPr>
            <a:picLocks noChangeAspect="1"/>
          </p:cNvPicPr>
          <p:nvPr/>
        </p:nvPicPr>
        <p:blipFill>
          <a:blip r:embed="rId7"/>
          <a:stretch>
            <a:fillRect/>
          </a:stretch>
        </p:blipFill>
        <p:spPr>
          <a:xfrm>
            <a:off x="5195967" y="4863978"/>
            <a:ext cx="1261981" cy="865707"/>
          </a:xfrm>
          <a:prstGeom prst="rect">
            <a:avLst/>
          </a:prstGeom>
        </p:spPr>
      </p:pic>
      <p:sp>
        <p:nvSpPr>
          <p:cNvPr id="14" name="TextBox 13"/>
          <p:cNvSpPr txBox="1"/>
          <p:nvPr/>
        </p:nvSpPr>
        <p:spPr>
          <a:xfrm>
            <a:off x="546353" y="1024128"/>
            <a:ext cx="2126509" cy="369332"/>
          </a:xfrm>
          <a:prstGeom prst="rect">
            <a:avLst/>
          </a:prstGeom>
          <a:noFill/>
        </p:spPr>
        <p:txBody>
          <a:bodyPr wrap="square" rtlCol="0">
            <a:spAutoFit/>
          </a:bodyPr>
          <a:lstStyle/>
          <a:p>
            <a:pPr lvl="1"/>
            <a:r>
              <a:rPr lang="en-US" dirty="0" smtClean="0">
                <a:solidFill>
                  <a:srgbClr val="002060"/>
                </a:solidFill>
                <a:latin typeface="Arial" panose="020B0604020202020204" pitchFamily="34" charset="0"/>
                <a:cs typeface="Arial" panose="020B0604020202020204" pitchFamily="34" charset="0"/>
              </a:rPr>
              <a:t>Bad Practices</a:t>
            </a:r>
            <a:endParaRPr lang="en-US" dirty="0">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5626958" y="985347"/>
            <a:ext cx="1801897" cy="369332"/>
          </a:xfrm>
          <a:prstGeom prst="rect">
            <a:avLst/>
          </a:prstGeom>
          <a:no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Good Practices</a:t>
            </a:r>
            <a:endParaRPr lang="en-US" dirty="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2029968" y="1563624"/>
            <a:ext cx="2834640" cy="1815882"/>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Computer users who lean forward often assumes this posture. </a:t>
            </a:r>
            <a:r>
              <a:rPr lang="en-US" sz="1600" u="sng" dirty="0" smtClean="0">
                <a:solidFill>
                  <a:srgbClr val="002060"/>
                </a:solidFill>
                <a:latin typeface="Arial" panose="020B0604020202020204" pitchFamily="34" charset="0"/>
                <a:cs typeface="Arial" panose="020B0604020202020204" pitchFamily="34" charset="0"/>
              </a:rPr>
              <a:t>This</a:t>
            </a:r>
            <a:r>
              <a:rPr lang="en-US" sz="1600" dirty="0" smtClean="0">
                <a:solidFill>
                  <a:srgbClr val="002060"/>
                </a:solidFill>
                <a:latin typeface="Arial" panose="020B0604020202020204" pitchFamily="34" charset="0"/>
                <a:cs typeface="Arial" panose="020B0604020202020204" pitchFamily="34" charset="0"/>
              </a:rPr>
              <a:t> tends to produce pain in the back of the hand and wrist. The hand's strong functional curve is also lost.</a:t>
            </a:r>
            <a:endParaRPr lang="en-US" sz="1600" dirty="0">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2029968" y="3319232"/>
            <a:ext cx="2395728" cy="1569660"/>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Resting on a wrist rest or table forces the hand from its natural curvature and places stress on the fingers and tendons. </a:t>
            </a:r>
            <a:endParaRPr lang="en-US" sz="1600" dirty="0">
              <a:solidFill>
                <a:srgbClr val="002060"/>
              </a:solidFill>
              <a:latin typeface="Arial" panose="020B0604020202020204" pitchFamily="34" charset="0"/>
              <a:cs typeface="Arial" panose="020B0604020202020204" pitchFamily="34" charset="0"/>
            </a:endParaRPr>
          </a:p>
        </p:txBody>
      </p:sp>
      <p:sp>
        <p:nvSpPr>
          <p:cNvPr id="18" name="TextBox 17"/>
          <p:cNvSpPr txBox="1"/>
          <p:nvPr/>
        </p:nvSpPr>
        <p:spPr>
          <a:xfrm>
            <a:off x="2112264" y="4923391"/>
            <a:ext cx="2624328" cy="1323439"/>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Elbows bent out away from the body and twisting the wrists causes stress in the forearms, hands, and wrists. </a:t>
            </a:r>
            <a:endParaRPr lang="en-US" sz="1600" dirty="0">
              <a:solidFill>
                <a:srgbClr val="002060"/>
              </a:solidFill>
              <a:latin typeface="Arial" panose="020B0604020202020204" pitchFamily="34" charset="0"/>
              <a:cs typeface="Arial" panose="020B0604020202020204" pitchFamily="34" charset="0"/>
            </a:endParaRPr>
          </a:p>
        </p:txBody>
      </p:sp>
      <p:sp>
        <p:nvSpPr>
          <p:cNvPr id="20" name="TextBox 19"/>
          <p:cNvSpPr txBox="1"/>
          <p:nvPr/>
        </p:nvSpPr>
        <p:spPr>
          <a:xfrm>
            <a:off x="6657946" y="1563624"/>
            <a:ext cx="2092862" cy="584775"/>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A natural curvature of the hand.</a:t>
            </a:r>
            <a:endParaRPr lang="en-US" sz="1600" dirty="0">
              <a:solidFill>
                <a:srgbClr val="002060"/>
              </a:solidFill>
              <a:latin typeface="Arial" panose="020B0604020202020204" pitchFamily="34" charset="0"/>
              <a:cs typeface="Arial" panose="020B0604020202020204" pitchFamily="34" charset="0"/>
            </a:endParaRPr>
          </a:p>
        </p:txBody>
      </p:sp>
      <p:sp>
        <p:nvSpPr>
          <p:cNvPr id="21" name="TextBox 20"/>
          <p:cNvSpPr txBox="1"/>
          <p:nvPr/>
        </p:nvSpPr>
        <p:spPr>
          <a:xfrm>
            <a:off x="6789307" y="3140658"/>
            <a:ext cx="2002536" cy="830997"/>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Good hand position "floats" over the keyboard</a:t>
            </a:r>
            <a:r>
              <a:rPr lang="en-US" sz="1600" dirty="0" smtClean="0"/>
              <a:t>.</a:t>
            </a:r>
            <a:endParaRPr lang="en-US" sz="1600" dirty="0"/>
          </a:p>
        </p:txBody>
      </p:sp>
      <p:sp>
        <p:nvSpPr>
          <p:cNvPr id="22" name="TextBox 21"/>
          <p:cNvSpPr txBox="1"/>
          <p:nvPr/>
        </p:nvSpPr>
        <p:spPr>
          <a:xfrm>
            <a:off x="6803023" y="4769774"/>
            <a:ext cx="1975104" cy="830997"/>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Keeping the elbows near the body can be less stressful.</a:t>
            </a:r>
            <a:endParaRPr lang="en-US" sz="1600" dirty="0">
              <a:solidFill>
                <a:srgbClr val="00206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2111845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32154"/>
          </a:xfrm>
        </p:spPr>
        <p:txBody>
          <a:bodyPr>
            <a:normAutofit/>
          </a:bodyPr>
          <a:lstStyle/>
          <a:p>
            <a:r>
              <a:rPr lang="en-US" sz="2200" dirty="0" smtClean="0"/>
              <a:t>Keyboard Alternatives</a:t>
            </a:r>
            <a:endParaRPr lang="en-US" sz="2200" dirty="0"/>
          </a:p>
        </p:txBody>
      </p:sp>
      <p:sp>
        <p:nvSpPr>
          <p:cNvPr id="3" name="Content Placeholder 2"/>
          <p:cNvSpPr>
            <a:spLocks noGrp="1"/>
          </p:cNvSpPr>
          <p:nvPr>
            <p:ph idx="1"/>
          </p:nvPr>
        </p:nvSpPr>
        <p:spPr>
          <a:xfrm>
            <a:off x="628650" y="1252728"/>
            <a:ext cx="7886700" cy="4924235"/>
          </a:xfrm>
        </p:spPr>
        <p:txBody>
          <a:bodyPr>
            <a:normAutofit/>
          </a:bodyPr>
          <a:lstStyle/>
          <a:p>
            <a:pPr>
              <a:buFont typeface="Wingdings" panose="05000000000000000000" pitchFamily="2" charset="2"/>
              <a:buChar char="q"/>
            </a:pPr>
            <a:r>
              <a:rPr lang="en-US" sz="1800" b="0" dirty="0" smtClean="0">
                <a:solidFill>
                  <a:srgbClr val="002060"/>
                </a:solidFill>
              </a:rPr>
              <a:t>Intended to reduce wrist deviations.</a:t>
            </a:r>
          </a:p>
          <a:p>
            <a:pPr>
              <a:buFont typeface="Wingdings" panose="05000000000000000000" pitchFamily="2" charset="2"/>
              <a:buChar char="q"/>
            </a:pPr>
            <a:r>
              <a:rPr lang="en-US" sz="1800" b="0" dirty="0" smtClean="0">
                <a:solidFill>
                  <a:srgbClr val="002060"/>
                </a:solidFill>
              </a:rPr>
              <a:t>Requires a learning curve. Some designs require more training than others.</a:t>
            </a:r>
          </a:p>
          <a:p>
            <a:pPr>
              <a:buFont typeface="Wingdings" panose="05000000000000000000" pitchFamily="2" charset="2"/>
              <a:buChar char="q"/>
            </a:pPr>
            <a:r>
              <a:rPr lang="en-US" sz="1800" b="0" dirty="0" smtClean="0">
                <a:solidFill>
                  <a:srgbClr val="002060"/>
                </a:solidFill>
              </a:rPr>
              <a:t>Inconclusive scientific evidence as to whether alternative keyboards prevent WMDSs.</a:t>
            </a:r>
            <a:endParaRPr lang="en-US" sz="1800" b="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35</a:t>
            </a:fld>
            <a:endParaRPr lang="en-US" dirty="0"/>
          </a:p>
        </p:txBody>
      </p:sp>
      <p:pic>
        <p:nvPicPr>
          <p:cNvPr id="5" name="Picture 4"/>
          <p:cNvPicPr>
            <a:picLocks noChangeAspect="1"/>
          </p:cNvPicPr>
          <p:nvPr/>
        </p:nvPicPr>
        <p:blipFill>
          <a:blip r:embed="rId2"/>
          <a:stretch>
            <a:fillRect/>
          </a:stretch>
        </p:blipFill>
        <p:spPr>
          <a:xfrm>
            <a:off x="871407" y="3328313"/>
            <a:ext cx="3700593" cy="2377646"/>
          </a:xfrm>
          <a:prstGeom prst="rect">
            <a:avLst/>
          </a:prstGeom>
        </p:spPr>
      </p:pic>
      <p:pic>
        <p:nvPicPr>
          <p:cNvPr id="6" name="Picture 5"/>
          <p:cNvPicPr>
            <a:picLocks noChangeAspect="1"/>
          </p:cNvPicPr>
          <p:nvPr/>
        </p:nvPicPr>
        <p:blipFill>
          <a:blip r:embed="rId3"/>
          <a:stretch>
            <a:fillRect/>
          </a:stretch>
        </p:blipFill>
        <p:spPr>
          <a:xfrm>
            <a:off x="5083546" y="3428897"/>
            <a:ext cx="3158002" cy="1749704"/>
          </a:xfrm>
          <a:prstGeom prst="rect">
            <a:avLst/>
          </a:prstGeom>
        </p:spPr>
      </p:pic>
      <p:sp>
        <p:nvSpPr>
          <p:cNvPr id="7" name="TextBox 6"/>
          <p:cNvSpPr txBox="1"/>
          <p:nvPr/>
        </p:nvSpPr>
        <p:spPr>
          <a:xfrm>
            <a:off x="1435608" y="5700681"/>
            <a:ext cx="6611112" cy="338554"/>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These keyboards are not helpful if you are not a touch-typist.</a:t>
            </a:r>
            <a:endParaRPr lang="en-US" sz="1600" dirty="0">
              <a:solidFill>
                <a:srgbClr val="002060"/>
              </a:solidFill>
              <a:latin typeface="Arial" panose="020B0604020202020204" pitchFamily="34" charset="0"/>
              <a:cs typeface="Arial" panose="020B0604020202020204" pitchFamily="34" charset="0"/>
            </a:endParaRPr>
          </a:p>
        </p:txBody>
      </p:sp>
      <p:sp>
        <p:nvSpPr>
          <p:cNvPr id="8" name="Footer Placeholder 7"/>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7822139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lstStyle/>
          <a:p>
            <a:r>
              <a:rPr lang="en-US" dirty="0" smtClean="0"/>
              <a:t>Keyboard Trays</a:t>
            </a:r>
            <a:endParaRPr lang="en-US" dirty="0"/>
          </a:p>
        </p:txBody>
      </p:sp>
      <p:pic>
        <p:nvPicPr>
          <p:cNvPr id="8" name="Content Placeholder 7"/>
          <p:cNvPicPr>
            <a:picLocks noGrp="1" noChangeAspect="1"/>
          </p:cNvPicPr>
          <p:nvPr>
            <p:ph idx="1"/>
          </p:nvPr>
        </p:nvPicPr>
        <p:blipFill>
          <a:blip r:embed="rId2"/>
          <a:stretch>
            <a:fillRect/>
          </a:stretch>
        </p:blipFill>
        <p:spPr>
          <a:xfrm>
            <a:off x="1938528" y="3236976"/>
            <a:ext cx="4407408" cy="2862072"/>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36</a:t>
            </a:fld>
            <a:endParaRPr lang="en-US" dirty="0"/>
          </a:p>
        </p:txBody>
      </p:sp>
      <p:sp>
        <p:nvSpPr>
          <p:cNvPr id="9" name="TextBox 8"/>
          <p:cNvSpPr txBox="1"/>
          <p:nvPr/>
        </p:nvSpPr>
        <p:spPr>
          <a:xfrm>
            <a:off x="628650" y="1271016"/>
            <a:ext cx="7936992" cy="1569660"/>
          </a:xfrm>
          <a:prstGeom prst="rect">
            <a:avLst/>
          </a:prstGeom>
          <a:noFill/>
        </p:spPr>
        <p:txBody>
          <a:bodyPr wrap="square" rtlCol="0">
            <a:spAutoFit/>
          </a:bodyPr>
          <a:lstStyle/>
          <a:p>
            <a:pPr marL="285750" indent="-285750">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Desired features include:</a:t>
            </a:r>
          </a:p>
          <a:p>
            <a:pPr marL="742950" lvl="1" indent="-285750">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Room for a mouse.</a:t>
            </a:r>
          </a:p>
          <a:p>
            <a:pPr marL="742950" lvl="1" indent="-285750">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Retractable, height adjustable arm.</a:t>
            </a:r>
          </a:p>
          <a:p>
            <a:pPr marL="742950" lvl="1" indent="-285750">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Keyboard and mouse at the same level.</a:t>
            </a:r>
          </a:p>
          <a:p>
            <a:pPr marL="742950" lvl="1" indent="-285750">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Allow wrists to be in a straight/neutral posture.</a:t>
            </a:r>
          </a:p>
          <a:p>
            <a:pPr marL="742950" lvl="1" indent="-285750">
              <a:buFont typeface="Wingdings" panose="05000000000000000000" pitchFamily="2" charset="2"/>
              <a:buChar char="q"/>
            </a:pPr>
            <a:r>
              <a:rPr lang="en-US" sz="1600" dirty="0" smtClean="0">
                <a:solidFill>
                  <a:srgbClr val="002060"/>
                </a:solidFill>
                <a:latin typeface="Arial" panose="020B0604020202020204" pitchFamily="34" charset="0"/>
                <a:cs typeface="Arial" panose="020B0604020202020204" pitchFamily="34" charset="0"/>
              </a:rPr>
              <a:t>Slightly negative tilt on the keyboard.</a:t>
            </a:r>
            <a:endParaRPr lang="en-US" sz="1600" dirty="0">
              <a:solidFill>
                <a:srgbClr val="00206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4124204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04722"/>
          </a:xfrm>
        </p:spPr>
        <p:txBody>
          <a:bodyPr>
            <a:normAutofit/>
          </a:bodyPr>
          <a:lstStyle/>
          <a:p>
            <a:r>
              <a:rPr lang="en-US" sz="2200" dirty="0" smtClean="0"/>
              <a:t>Keyboard Trays</a:t>
            </a:r>
            <a:endParaRPr lang="en-US" sz="22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dirty="0" smtClean="0">
                <a:solidFill>
                  <a:srgbClr val="002060"/>
                </a:solidFill>
              </a:rPr>
              <a:t>Preferred options are:</a:t>
            </a:r>
          </a:p>
          <a:p>
            <a:pPr lvl="1">
              <a:buFont typeface="Wingdings" panose="05000000000000000000" pitchFamily="2" charset="2"/>
              <a:buChar char="q"/>
            </a:pPr>
            <a:r>
              <a:rPr lang="en-US" dirty="0" smtClean="0"/>
              <a:t>Knob - and lever-free adjustments.</a:t>
            </a:r>
          </a:p>
          <a:p>
            <a:pPr lvl="1">
              <a:buFont typeface="Wingdings" panose="05000000000000000000" pitchFamily="2" charset="2"/>
              <a:buChar char="q"/>
            </a:pPr>
            <a:r>
              <a:rPr lang="en-US" dirty="0" smtClean="0"/>
              <a:t>Ability to swivel 360</a:t>
            </a:r>
            <a:r>
              <a:rPr lang="en-US" baseline="30000" dirty="0" smtClean="0"/>
              <a:t>0</a:t>
            </a:r>
            <a:r>
              <a:rPr lang="en-US" dirty="0" smtClean="0"/>
              <a:t> at the desk and the keyboard.</a:t>
            </a:r>
          </a:p>
          <a:p>
            <a:pPr lvl="1">
              <a:buFont typeface="Wingdings" panose="05000000000000000000" pitchFamily="2" charset="2"/>
              <a:buChar char="q"/>
            </a:pPr>
            <a:r>
              <a:rPr lang="en-US" dirty="0" smtClean="0"/>
              <a:t>Ability to accommodate both left and right handed mouse users.</a:t>
            </a:r>
          </a:p>
          <a:p>
            <a:pPr lvl="1">
              <a:buFont typeface="Wingdings" panose="05000000000000000000" pitchFamily="2" charset="2"/>
              <a:buChar char="q"/>
            </a:pPr>
            <a:r>
              <a:rPr lang="en-US" dirty="0" smtClean="0"/>
              <a:t>Height adjustment to accommodate seated and standing work.</a:t>
            </a:r>
          </a:p>
          <a:p>
            <a:pPr lvl="1">
              <a:buFont typeface="Wingdings" panose="05000000000000000000" pitchFamily="2" charset="2"/>
              <a:buChar char="q"/>
            </a:pPr>
            <a:r>
              <a:rPr lang="en-US" dirty="0" smtClean="0"/>
              <a:t>Slim profile to avoid knee contact. </a:t>
            </a: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37</a:t>
            </a:fld>
            <a:endParaRPr lang="en-US" dirty="0"/>
          </a:p>
        </p:txBody>
      </p:sp>
      <p:pic>
        <p:nvPicPr>
          <p:cNvPr id="5" name="Picture 4"/>
          <p:cNvPicPr>
            <a:picLocks noChangeAspect="1"/>
          </p:cNvPicPr>
          <p:nvPr/>
        </p:nvPicPr>
        <p:blipFill>
          <a:blip r:embed="rId2"/>
          <a:stretch>
            <a:fillRect/>
          </a:stretch>
        </p:blipFill>
        <p:spPr>
          <a:xfrm>
            <a:off x="2812226" y="3800327"/>
            <a:ext cx="3645724" cy="1542422"/>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4084423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51610"/>
          </a:xfrm>
        </p:spPr>
        <p:txBody>
          <a:bodyPr>
            <a:normAutofit/>
          </a:bodyPr>
          <a:lstStyle/>
          <a:p>
            <a:r>
              <a:rPr lang="en-US" sz="2200" dirty="0" smtClean="0"/>
              <a:t>Wrist Rests</a:t>
            </a:r>
            <a:endParaRPr lang="en-US" sz="22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b="0" dirty="0" smtClean="0">
                <a:solidFill>
                  <a:srgbClr val="002060"/>
                </a:solidFill>
              </a:rPr>
              <a:t>Wrists should not rest on wrist rests while typing. They are only to be used during rest.</a:t>
            </a:r>
          </a:p>
          <a:p>
            <a:pPr>
              <a:buFont typeface="Wingdings" panose="05000000000000000000" pitchFamily="2" charset="2"/>
              <a:buChar char="q"/>
            </a:pPr>
            <a:r>
              <a:rPr lang="en-US" b="0" dirty="0" smtClean="0">
                <a:solidFill>
                  <a:srgbClr val="002060"/>
                </a:solidFill>
              </a:rPr>
              <a:t>If used improperly, wrist rests can contribute to stress and increase pressure in the carpel tunnel. </a:t>
            </a:r>
            <a:endParaRPr lang="en-US" b="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38</a:t>
            </a:fld>
            <a:endParaRPr lang="en-US" dirty="0"/>
          </a:p>
        </p:txBody>
      </p:sp>
      <p:pic>
        <p:nvPicPr>
          <p:cNvPr id="5" name="Picture 4"/>
          <p:cNvPicPr>
            <a:picLocks noChangeAspect="1"/>
          </p:cNvPicPr>
          <p:nvPr/>
        </p:nvPicPr>
        <p:blipFill>
          <a:blip r:embed="rId2"/>
          <a:stretch>
            <a:fillRect/>
          </a:stretch>
        </p:blipFill>
        <p:spPr>
          <a:xfrm>
            <a:off x="908160" y="3145454"/>
            <a:ext cx="3322608" cy="1883827"/>
          </a:xfrm>
          <a:prstGeom prst="rect">
            <a:avLst/>
          </a:prstGeom>
        </p:spPr>
      </p:pic>
      <p:pic>
        <p:nvPicPr>
          <p:cNvPr id="6" name="Picture 5"/>
          <p:cNvPicPr>
            <a:picLocks noChangeAspect="1"/>
          </p:cNvPicPr>
          <p:nvPr/>
        </p:nvPicPr>
        <p:blipFill>
          <a:blip r:embed="rId3"/>
          <a:stretch>
            <a:fillRect/>
          </a:stretch>
        </p:blipFill>
        <p:spPr>
          <a:xfrm>
            <a:off x="4708707" y="3145454"/>
            <a:ext cx="3328704" cy="1859441"/>
          </a:xfrm>
          <a:prstGeom prst="rect">
            <a:avLst/>
          </a:prstGeom>
        </p:spPr>
      </p:pic>
      <p:sp>
        <p:nvSpPr>
          <p:cNvPr id="7" name="TextBox 6"/>
          <p:cNvSpPr txBox="1"/>
          <p:nvPr/>
        </p:nvSpPr>
        <p:spPr>
          <a:xfrm>
            <a:off x="908160" y="5162681"/>
            <a:ext cx="3312565" cy="830997"/>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Proper wrist position with downwardly tilted keyboard and neutral "floating" wrist posture.</a:t>
            </a:r>
            <a:endParaRPr lang="en-US" sz="1600"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4708707" y="5168791"/>
            <a:ext cx="3218523" cy="830997"/>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Improper wrist position with upward keyboard slope and wrist extension.</a:t>
            </a:r>
            <a:endParaRPr lang="en-US" sz="1600" dirty="0">
              <a:solidFill>
                <a:srgbClr val="002060"/>
              </a:solidFill>
              <a:latin typeface="Arial" panose="020B0604020202020204" pitchFamily="34" charset="0"/>
              <a:cs typeface="Arial" panose="020B0604020202020204" pitchFamily="34" charset="0"/>
            </a:endParaRPr>
          </a:p>
        </p:txBody>
      </p:sp>
      <p:sp>
        <p:nvSpPr>
          <p:cNvPr id="9" name="Footer Placeholder 8"/>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4240174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Input Devices</a:t>
            </a:r>
            <a:endParaRPr lang="en-US" sz="1800" dirty="0">
              <a:ea typeface="+mn-ea"/>
            </a:endParaRPr>
          </a:p>
        </p:txBody>
      </p:sp>
      <p:pic>
        <p:nvPicPr>
          <p:cNvPr id="5" name="Content Placeholder 4"/>
          <p:cNvPicPr>
            <a:picLocks noGrp="1" noChangeAspect="1"/>
          </p:cNvPicPr>
          <p:nvPr>
            <p:ph idx="1"/>
          </p:nvPr>
        </p:nvPicPr>
        <p:blipFill>
          <a:blip r:embed="rId2"/>
          <a:stretch>
            <a:fillRect/>
          </a:stretch>
        </p:blipFill>
        <p:spPr>
          <a:xfrm>
            <a:off x="5131777" y="1864471"/>
            <a:ext cx="3383573" cy="4035902"/>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39</a:t>
            </a:fld>
            <a:endParaRPr lang="en-US" dirty="0"/>
          </a:p>
        </p:txBody>
      </p:sp>
      <p:sp>
        <p:nvSpPr>
          <p:cNvPr id="6" name="TextBox 5"/>
          <p:cNvSpPr txBox="1"/>
          <p:nvPr/>
        </p:nvSpPr>
        <p:spPr>
          <a:xfrm>
            <a:off x="628650" y="1371600"/>
            <a:ext cx="4272534" cy="3970318"/>
          </a:xfrm>
          <a:prstGeom prst="rect">
            <a:avLst/>
          </a:prstGeom>
          <a:noFill/>
        </p:spPr>
        <p:txBody>
          <a:bodyPr wrap="square" rtlCol="0">
            <a:spAutoFit/>
          </a:bodyPr>
          <a:lstStyle/>
          <a:p>
            <a:pPr marL="342900" indent="-34290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Many different options for data input devices are available and new designs are being developed. The selection of an input device is related to personal preference and the task (e.g. graphic designers may prefer a special tablet pad). </a:t>
            </a:r>
          </a:p>
          <a:p>
            <a:pPr marL="342900" indent="-34290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The input device should fit the hand of the user with minimal use of force. </a:t>
            </a:r>
          </a:p>
          <a:p>
            <a:pPr marL="342900" indent="-34290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Alternative input devices (like a foot operated mouse) are important for people with special needs. </a:t>
            </a:r>
          </a:p>
          <a:p>
            <a:pPr marL="342900" indent="-34290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Maintenance is important to reduce force required. </a:t>
            </a:r>
            <a:endParaRPr lang="en-US" dirty="0">
              <a:solidFill>
                <a:srgbClr val="00206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4177345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Office Ergonomics Workstation Review</a:t>
            </a:r>
            <a:endParaRPr lang="en-US" sz="2800" dirty="0"/>
          </a:p>
        </p:txBody>
      </p:sp>
      <p:sp>
        <p:nvSpPr>
          <p:cNvPr id="3" name="Footer Placeholder 2"/>
          <p:cNvSpPr>
            <a:spLocks noGrp="1"/>
          </p:cNvSpPr>
          <p:nvPr>
            <p:ph type="ftr" sz="quarter" idx="11"/>
          </p:nvPr>
        </p:nvSpPr>
        <p:spPr/>
        <p:txBody>
          <a:bodyPr/>
          <a:lstStyle/>
          <a:p>
            <a:r>
              <a:rPr lang="en-US" dirty="0" smtClean="0"/>
              <a:t>CUI</a:t>
            </a: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4</a:t>
            </a:fld>
            <a:endParaRPr lang="en-US" dirty="0"/>
          </a:p>
        </p:txBody>
      </p:sp>
      <p:pic>
        <p:nvPicPr>
          <p:cNvPr id="7" name="Content Placeholder 6"/>
          <p:cNvPicPr>
            <a:picLocks noGrp="1" noChangeAspect="1"/>
          </p:cNvPicPr>
          <p:nvPr>
            <p:ph idx="1"/>
          </p:nvPr>
        </p:nvPicPr>
        <p:blipFill>
          <a:blip r:embed="rId2"/>
          <a:stretch>
            <a:fillRect/>
          </a:stretch>
        </p:blipFill>
        <p:spPr>
          <a:xfrm>
            <a:off x="1294409" y="1425040"/>
            <a:ext cx="6567055" cy="4743614"/>
          </a:xfrm>
          <a:prstGeom prst="rect">
            <a:avLst/>
          </a:prstGeom>
        </p:spPr>
      </p:pic>
    </p:spTree>
    <p:extLst>
      <p:ext uri="{BB962C8B-B14F-4D97-AF65-F5344CB8AC3E}">
        <p14:creationId xmlns:p14="http://schemas.microsoft.com/office/powerpoint/2010/main" val="3192941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Input Devices - Contraindications</a:t>
            </a:r>
            <a:endParaRPr lang="en-US" sz="22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b="0" dirty="0" smtClean="0">
                <a:solidFill>
                  <a:srgbClr val="002060"/>
                </a:solidFill>
              </a:rPr>
              <a:t>Consider limiting conditions when selecting an alternative input device. Some input devices can aggravate existing conditions. </a:t>
            </a:r>
          </a:p>
          <a:p>
            <a:pPr lvl="1">
              <a:buFont typeface="Wingdings" panose="05000000000000000000" pitchFamily="2" charset="2"/>
              <a:buChar char="q"/>
            </a:pPr>
            <a:r>
              <a:rPr lang="en-US" sz="1800" dirty="0" smtClean="0"/>
              <a:t>Do not select a thumb-operated trackball if the worker has DeQuervain's syndrome or another WMSD affecting the thumb.</a:t>
            </a:r>
          </a:p>
          <a:p>
            <a:pPr lvl="1">
              <a:buFont typeface="Wingdings" panose="05000000000000000000" pitchFamily="2" charset="2"/>
              <a:buChar char="q"/>
            </a:pPr>
            <a:r>
              <a:rPr lang="en-US" sz="1800" dirty="0" smtClean="0"/>
              <a:t>Do not select a novel keyboard design if the worker cannot touch-type or if the worktable height is not optimal.</a:t>
            </a:r>
          </a:p>
          <a:p>
            <a:pPr lvl="1">
              <a:buFont typeface="Wingdings" panose="05000000000000000000" pitchFamily="2" charset="2"/>
              <a:buChar char="q"/>
            </a:pPr>
            <a:r>
              <a:rPr lang="en-US" sz="1800" dirty="0" smtClean="0"/>
              <a:t>Consider a trackball if there is not adequate workspace to operate a mouse.</a:t>
            </a:r>
          </a:p>
          <a:p>
            <a:pPr lvl="1">
              <a:buFont typeface="Wingdings" panose="05000000000000000000" pitchFamily="2" charset="2"/>
              <a:buChar char="q"/>
            </a:pPr>
            <a:r>
              <a:rPr lang="en-US" sz="1800" dirty="0" smtClean="0"/>
              <a:t>Consider an input device that utilizes a large grip if the worker cannot use a pinch grip due to dexterity or force issues.</a:t>
            </a:r>
            <a:endParaRPr lang="en-US" sz="1800" dirty="0"/>
          </a:p>
        </p:txBody>
      </p:sp>
      <p:sp>
        <p:nvSpPr>
          <p:cNvPr id="4" name="Slide Number Placeholder 3"/>
          <p:cNvSpPr>
            <a:spLocks noGrp="1"/>
          </p:cNvSpPr>
          <p:nvPr>
            <p:ph type="sldNum" sz="quarter" idx="12"/>
          </p:nvPr>
        </p:nvSpPr>
        <p:spPr/>
        <p:txBody>
          <a:bodyPr/>
          <a:lstStyle/>
          <a:p>
            <a:fld id="{8B03C775-769C-41DC-99F7-FC8D82FE38B2}" type="slidenum">
              <a:rPr lang="en-US" smtClean="0"/>
              <a:t>40</a:t>
            </a:fld>
            <a:endParaRPr lang="en-US" dirty="0"/>
          </a:p>
        </p:txBody>
      </p:sp>
      <p:sp>
        <p:nvSpPr>
          <p:cNvPr id="5" name="Footer Placeholder 4"/>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42219374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Mouse Location</a:t>
            </a:r>
            <a:endParaRPr lang="en-US" sz="2200" dirty="0"/>
          </a:p>
        </p:txBody>
      </p:sp>
      <p:pic>
        <p:nvPicPr>
          <p:cNvPr id="5" name="Content Placeholder 4"/>
          <p:cNvPicPr>
            <a:picLocks noGrp="1" noChangeAspect="1"/>
          </p:cNvPicPr>
          <p:nvPr>
            <p:ph idx="1"/>
          </p:nvPr>
        </p:nvPicPr>
        <p:blipFill>
          <a:blip r:embed="rId2"/>
          <a:stretch>
            <a:fillRect/>
          </a:stretch>
        </p:blipFill>
        <p:spPr>
          <a:xfrm>
            <a:off x="439965" y="3171775"/>
            <a:ext cx="4310246" cy="3103133"/>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41</a:t>
            </a:fld>
            <a:endParaRPr lang="en-US" dirty="0"/>
          </a:p>
        </p:txBody>
      </p:sp>
      <p:pic>
        <p:nvPicPr>
          <p:cNvPr id="6" name="Picture 5"/>
          <p:cNvPicPr>
            <a:picLocks noChangeAspect="1"/>
          </p:cNvPicPr>
          <p:nvPr/>
        </p:nvPicPr>
        <p:blipFill>
          <a:blip r:embed="rId3"/>
          <a:stretch>
            <a:fillRect/>
          </a:stretch>
        </p:blipFill>
        <p:spPr>
          <a:xfrm>
            <a:off x="4775200" y="3171774"/>
            <a:ext cx="4298053" cy="3103133"/>
          </a:xfrm>
          <a:prstGeom prst="rect">
            <a:avLst/>
          </a:prstGeom>
        </p:spPr>
      </p:pic>
      <p:sp>
        <p:nvSpPr>
          <p:cNvPr id="7" name="TextBox 6"/>
          <p:cNvSpPr txBox="1"/>
          <p:nvPr/>
        </p:nvSpPr>
        <p:spPr>
          <a:xfrm>
            <a:off x="870857" y="1690689"/>
            <a:ext cx="7808686" cy="646331"/>
          </a:xfrm>
          <a:prstGeom prst="rect">
            <a:avLst/>
          </a:prstGeom>
          <a:no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When the mouse is too far away the  shoulder and neck muscles are often overtaxed.</a:t>
            </a:r>
            <a:endParaRPr lang="en-US" dirty="0">
              <a:solidFill>
                <a:srgbClr val="002060"/>
              </a:solidFill>
              <a:latin typeface="Arial" panose="020B0604020202020204" pitchFamily="34" charset="0"/>
              <a:cs typeface="Arial" panose="020B0604020202020204" pitchFamily="34" charset="0"/>
            </a:endParaRPr>
          </a:p>
        </p:txBody>
      </p:sp>
      <p:sp>
        <p:nvSpPr>
          <p:cNvPr id="8" name="Footer Placeholder 7"/>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27173380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Telephone Headsets</a:t>
            </a:r>
            <a:endParaRPr lang="en-US" dirty="0"/>
          </a:p>
        </p:txBody>
      </p:sp>
      <p:pic>
        <p:nvPicPr>
          <p:cNvPr id="5" name="Content Placeholder 4"/>
          <p:cNvPicPr>
            <a:picLocks noGrp="1" noChangeAspect="1"/>
          </p:cNvPicPr>
          <p:nvPr>
            <p:ph idx="1"/>
          </p:nvPr>
        </p:nvPicPr>
        <p:blipFill>
          <a:blip r:embed="rId2"/>
          <a:stretch>
            <a:fillRect/>
          </a:stretch>
        </p:blipFill>
        <p:spPr>
          <a:xfrm>
            <a:off x="6457950" y="1885764"/>
            <a:ext cx="2347163" cy="1902465"/>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42</a:t>
            </a:fld>
            <a:endParaRPr lang="en-US" dirty="0"/>
          </a:p>
        </p:txBody>
      </p:sp>
      <p:pic>
        <p:nvPicPr>
          <p:cNvPr id="6" name="Picture 5"/>
          <p:cNvPicPr>
            <a:picLocks noChangeAspect="1"/>
          </p:cNvPicPr>
          <p:nvPr/>
        </p:nvPicPr>
        <p:blipFill>
          <a:blip r:embed="rId3"/>
          <a:stretch>
            <a:fillRect/>
          </a:stretch>
        </p:blipFill>
        <p:spPr>
          <a:xfrm>
            <a:off x="6457950" y="3976914"/>
            <a:ext cx="2341067" cy="1974015"/>
          </a:xfrm>
          <a:prstGeom prst="rect">
            <a:avLst/>
          </a:prstGeom>
        </p:spPr>
      </p:pic>
      <p:sp>
        <p:nvSpPr>
          <p:cNvPr id="7" name="TextBox 6"/>
          <p:cNvSpPr txBox="1"/>
          <p:nvPr/>
        </p:nvSpPr>
        <p:spPr>
          <a:xfrm>
            <a:off x="754743" y="1690689"/>
            <a:ext cx="5312228" cy="3970318"/>
          </a:xfrm>
          <a:prstGeom prst="rect">
            <a:avLst/>
          </a:prstGeom>
          <a:noFill/>
        </p:spPr>
        <p:txBody>
          <a:bodyPr wrap="square" rtlCol="0">
            <a:spAutoFit/>
          </a:bodyPr>
          <a:lstStyle/>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Important for people who:</a:t>
            </a:r>
          </a:p>
          <a:p>
            <a:pPr marL="742950" lvl="1"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Write or use the computer while talking on the phone.</a:t>
            </a:r>
          </a:p>
          <a:p>
            <a:pPr marL="742950" lvl="1"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Are on the phone for extended periods or receive frequent calls.</a:t>
            </a:r>
          </a:p>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Cradling the phone with a non-neutral, awkward neck posture causes compression or contact- stress in the neck and shoulder.</a:t>
            </a:r>
          </a:p>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Stereo headsets block extraneous noise while mono headsets allow users to maintain awareness of their surroundings.</a:t>
            </a:r>
          </a:p>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A noise-canceling microphone filters phone and room noise keeping communications clear and free of background noises.</a:t>
            </a:r>
            <a:endParaRPr lang="en-US" dirty="0">
              <a:solidFill>
                <a:srgbClr val="002060"/>
              </a:solidFill>
              <a:latin typeface="Arial" panose="020B0604020202020204" pitchFamily="34" charset="0"/>
              <a:cs typeface="Arial" panose="020B0604020202020204" pitchFamily="34" charset="0"/>
            </a:endParaRPr>
          </a:p>
        </p:txBody>
      </p:sp>
      <p:sp>
        <p:nvSpPr>
          <p:cNvPr id="8" name="Footer Placeholder 7"/>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16973772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5100.23 Chapter 23 Appendix </a:t>
            </a:r>
            <a:r>
              <a:rPr lang="en-US" sz="2200" dirty="0" smtClean="0"/>
              <a:t>B23-A</a:t>
            </a:r>
            <a:endParaRPr lang="en-US" sz="2200" dirty="0"/>
          </a:p>
        </p:txBody>
      </p:sp>
      <p:pic>
        <p:nvPicPr>
          <p:cNvPr id="5" name="Content Placeholder 4"/>
          <p:cNvPicPr>
            <a:picLocks noGrp="1" noChangeAspect="1"/>
          </p:cNvPicPr>
          <p:nvPr>
            <p:ph idx="1"/>
          </p:nvPr>
        </p:nvPicPr>
        <p:blipFill>
          <a:blip r:embed="rId2"/>
          <a:stretch>
            <a:fillRect/>
          </a:stretch>
        </p:blipFill>
        <p:spPr>
          <a:xfrm>
            <a:off x="1542776" y="1491797"/>
            <a:ext cx="6058447" cy="4351338"/>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43</a:t>
            </a:fld>
            <a:endParaRPr lang="en-US" dirty="0"/>
          </a:p>
        </p:txBody>
      </p:sp>
      <p:sp>
        <p:nvSpPr>
          <p:cNvPr id="6" name="TextBox 5"/>
          <p:cNvSpPr txBox="1"/>
          <p:nvPr/>
        </p:nvSpPr>
        <p:spPr>
          <a:xfrm>
            <a:off x="994788" y="6096000"/>
            <a:ext cx="7043894" cy="369332"/>
          </a:xfrm>
          <a:prstGeom prst="rect">
            <a:avLst/>
          </a:prstGeom>
          <a:noFill/>
        </p:spPr>
        <p:txBody>
          <a:bodyPr wrap="square" rtlCol="0">
            <a:spAutoFit/>
          </a:bodyPr>
          <a:lstStyle/>
          <a:p>
            <a:r>
              <a:rPr lang="en-US" dirty="0" smtClean="0">
                <a:solidFill>
                  <a:srgbClr val="002060"/>
                </a:solidFill>
                <a:latin typeface="Arial" panose="020B0604020202020204" pitchFamily="34" charset="0"/>
                <a:cs typeface="Arial" panose="020B0604020202020204" pitchFamily="34" charset="0"/>
              </a:rPr>
              <a:t>The information in the figure accommodates 90% of the population. </a:t>
            </a:r>
            <a:endParaRPr lang="en-US" dirty="0">
              <a:solidFill>
                <a:srgbClr val="002060"/>
              </a:solidFill>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6409092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65018"/>
            <a:ext cx="7886700" cy="961875"/>
          </a:xfrm>
        </p:spPr>
        <p:txBody>
          <a:bodyPr>
            <a:normAutofit/>
          </a:bodyPr>
          <a:lstStyle/>
          <a:p>
            <a:r>
              <a:rPr lang="en-US" sz="1800" b="1" dirty="0" smtClean="0"/>
              <a:t>Tip</a:t>
            </a:r>
            <a:r>
              <a:rPr lang="en-US" sz="1800" dirty="0" smtClean="0"/>
              <a:t>: 1) Taking 20 second micro-breaks throughout the day to refocus your eyes will reduce fatigue at the end of the day. 20/20 rule: for every 20 minutes of work, rest the eyes 20 seconds.</a:t>
            </a:r>
            <a:endParaRPr lang="en-US" sz="1800" b="1" dirty="0"/>
          </a:p>
        </p:txBody>
      </p:sp>
      <p:pic>
        <p:nvPicPr>
          <p:cNvPr id="5" name="Content Placeholder 4"/>
          <p:cNvPicPr>
            <a:picLocks noGrp="1" noChangeAspect="1"/>
          </p:cNvPicPr>
          <p:nvPr>
            <p:ph idx="1"/>
          </p:nvPr>
        </p:nvPicPr>
        <p:blipFill>
          <a:blip r:embed="rId2"/>
          <a:stretch>
            <a:fillRect/>
          </a:stretch>
        </p:blipFill>
        <p:spPr>
          <a:xfrm>
            <a:off x="1637414" y="1818167"/>
            <a:ext cx="6049926" cy="4358796"/>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44</a:t>
            </a:fld>
            <a:endParaRPr lang="en-US" dirty="0"/>
          </a:p>
        </p:txBody>
      </p:sp>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868169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1330"/>
            <a:ext cx="7886700" cy="889517"/>
          </a:xfrm>
        </p:spPr>
        <p:txBody>
          <a:bodyPr/>
          <a:lstStyle/>
          <a:p>
            <a:r>
              <a:rPr lang="en-US" dirty="0"/>
              <a:t>Physical Risk Factor Ergonomic Checklist</a:t>
            </a:r>
          </a:p>
        </p:txBody>
      </p:sp>
      <p:sp>
        <p:nvSpPr>
          <p:cNvPr id="3" name="Content Placeholder 2"/>
          <p:cNvSpPr>
            <a:spLocks noGrp="1"/>
          </p:cNvSpPr>
          <p:nvPr>
            <p:ph idx="1"/>
          </p:nvPr>
        </p:nvSpPr>
        <p:spPr>
          <a:xfrm>
            <a:off x="628650" y="1095153"/>
            <a:ext cx="7886700" cy="5081810"/>
          </a:xfrm>
          <a:noFill/>
        </p:spPr>
        <p:txBody>
          <a:bodyPr/>
          <a:lstStyle/>
          <a:p>
            <a:pPr>
              <a:buFont typeface="Wingdings" panose="05000000000000000000" pitchFamily="2" charset="2"/>
              <a:buChar char="q"/>
            </a:pPr>
            <a:r>
              <a:rPr lang="en-US" b="0" dirty="0" smtClean="0">
                <a:solidFill>
                  <a:srgbClr val="002060"/>
                </a:solidFill>
              </a:rPr>
              <a:t>The </a:t>
            </a:r>
            <a:r>
              <a:rPr lang="en-US" b="0" dirty="0">
                <a:solidFill>
                  <a:srgbClr val="002060"/>
                </a:solidFill>
              </a:rPr>
              <a:t>Physical Risk Factor Ergonomic Checklist is a tool used in work places to identify and evaluate ergonomic stressors. The checklist can be used for typical work activities, which are a regular and foreseeable part of the job, occurring more than one day per week, and more frequently than one week per year.</a:t>
            </a:r>
          </a:p>
          <a:p>
            <a:pPr>
              <a:buFont typeface="Wingdings" panose="05000000000000000000" pitchFamily="2" charset="2"/>
              <a:buChar char="q"/>
            </a:pPr>
            <a:r>
              <a:rPr lang="en-US" b="0" dirty="0">
                <a:solidFill>
                  <a:srgbClr val="002060"/>
                </a:solidFill>
              </a:rPr>
              <a:t>For each category determine whether the physical risk factors rate as a “caution” or “hazard” by placing a check () in the appropriate box. Note if a category is not applicable.</a:t>
            </a:r>
          </a:p>
          <a:p>
            <a:pPr>
              <a:buFont typeface="Wingdings" panose="05000000000000000000" pitchFamily="2" charset="2"/>
              <a:buChar char="q"/>
            </a:pPr>
            <a:r>
              <a:rPr lang="en-US" b="0" dirty="0">
                <a:solidFill>
                  <a:srgbClr val="002060"/>
                </a:solidFill>
              </a:rPr>
              <a:t>If a work place “hazard” exists, it must be reduced below the hazard level or to the degree technologically and economically feasible. Ensure workers exposed to ergonomic stressors at or above the “hazard” level receive general ergonomics training.</a:t>
            </a:r>
          </a:p>
          <a:p>
            <a:pPr>
              <a:buFont typeface="Wingdings" panose="05000000000000000000" pitchFamily="2" charset="2"/>
              <a:buChar char="q"/>
            </a:pPr>
            <a:r>
              <a:rPr lang="en-US" b="0" dirty="0">
                <a:solidFill>
                  <a:srgbClr val="002060"/>
                </a:solidFill>
              </a:rPr>
              <a:t>If the task rates a “caution,” then it should be periodically reassessed since changes in the work environment may create new ergonomic stressors. A work activity that is found to be a “caution or hazard” </a:t>
            </a:r>
            <a:r>
              <a:rPr lang="en-US" b="0" dirty="0" smtClean="0">
                <a:solidFill>
                  <a:srgbClr val="002060"/>
                </a:solidFill>
              </a:rPr>
              <a:t>should be </a:t>
            </a:r>
            <a:r>
              <a:rPr lang="en-US" b="0" dirty="0">
                <a:solidFill>
                  <a:srgbClr val="002060"/>
                </a:solidFill>
              </a:rPr>
              <a:t>evaluated </a:t>
            </a:r>
            <a:r>
              <a:rPr lang="en-US" b="0" dirty="0" smtClean="0">
                <a:solidFill>
                  <a:srgbClr val="002060"/>
                </a:solidFill>
              </a:rPr>
              <a:t>further.</a:t>
            </a:r>
          </a:p>
          <a:p>
            <a:pPr marL="0" indent="0">
              <a:buNone/>
            </a:pPr>
            <a:r>
              <a:rPr lang="en-US" dirty="0"/>
              <a:t>Physical Risk Factors Ergonomic Checklist: https://</a:t>
            </a:r>
            <a:r>
              <a:rPr lang="en-US" dirty="0" smtClean="0"/>
              <a:t>intelshare.intelink.gov/sites/nsc/OnOffDuty/Ergonomics%20Job%20Requirements%20and%20Physical%20Demands%20Survey.pdf#search=ergonomics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8B03C775-769C-41DC-99F7-FC8D82FE38B2}" type="slidenum">
              <a:rPr lang="en-US" smtClean="0"/>
              <a:t>45</a:t>
            </a:fld>
            <a:endParaRPr lang="en-US" dirty="0"/>
          </a:p>
        </p:txBody>
      </p:sp>
      <p:sp>
        <p:nvSpPr>
          <p:cNvPr id="5" name="Footer Placeholder 4"/>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584471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1331"/>
            <a:ext cx="7886700" cy="995842"/>
          </a:xfrm>
        </p:spPr>
        <p:txBody>
          <a:bodyPr/>
          <a:lstStyle/>
          <a:p>
            <a:r>
              <a:rPr lang="en-US" dirty="0"/>
              <a:t>Physical Risk Factor Ergonomic </a:t>
            </a:r>
            <a:r>
              <a:rPr lang="en-US" dirty="0" smtClean="0"/>
              <a:t>Checklist continued</a:t>
            </a:r>
            <a:endParaRPr lang="en-US" dirty="0"/>
          </a:p>
        </p:txBody>
      </p:sp>
      <p:sp>
        <p:nvSpPr>
          <p:cNvPr id="3" name="Content Placeholder 2"/>
          <p:cNvSpPr>
            <a:spLocks noGrp="1"/>
          </p:cNvSpPr>
          <p:nvPr>
            <p:ph idx="1"/>
          </p:nvPr>
        </p:nvSpPr>
        <p:spPr>
          <a:xfrm>
            <a:off x="628650" y="1857522"/>
            <a:ext cx="7886700" cy="4351338"/>
          </a:xfrm>
        </p:spPr>
        <p:txBody>
          <a:bodyPr/>
          <a:lstStyle/>
          <a:p>
            <a:pPr>
              <a:buFont typeface="Wingdings" panose="05000000000000000000" pitchFamily="2" charset="2"/>
              <a:buChar char="q"/>
            </a:pPr>
            <a:r>
              <a:rPr lang="en-US" b="0" dirty="0" smtClean="0">
                <a:solidFill>
                  <a:srgbClr val="002060"/>
                </a:solidFill>
              </a:rPr>
              <a:t>Ensure </a:t>
            </a:r>
            <a:r>
              <a:rPr lang="en-US" b="0" dirty="0">
                <a:solidFill>
                  <a:srgbClr val="002060"/>
                </a:solidFill>
              </a:rPr>
              <a:t>significant contributing physical or personal risk factors are not present. Contributing factors contribute to but do not cause Work-related Musculoskeletal Disorders. Physical contributing factors may include temperature extreme, inadequate recovery time, and stress on the job.</a:t>
            </a:r>
          </a:p>
          <a:p>
            <a:pPr>
              <a:buFont typeface="Wingdings" panose="05000000000000000000" pitchFamily="2" charset="2"/>
              <a:buChar char="q"/>
            </a:pPr>
            <a:r>
              <a:rPr lang="en-US" b="0" dirty="0">
                <a:solidFill>
                  <a:srgbClr val="002060"/>
                </a:solidFill>
              </a:rPr>
              <a:t>Non-occupational factors (personal contributing factors) may include but are not limited to age, </a:t>
            </a:r>
            <a:r>
              <a:rPr lang="en-US" b="0" dirty="0" smtClean="0">
                <a:solidFill>
                  <a:srgbClr val="002060"/>
                </a:solidFill>
              </a:rPr>
              <a:t>pregnancy. </a:t>
            </a:r>
            <a:r>
              <a:rPr lang="en-US" b="0" dirty="0">
                <a:solidFill>
                  <a:srgbClr val="002060"/>
                </a:solidFill>
              </a:rPr>
              <a:t>obesity, wrist / knee / ankle strain or fracture, back strain, thyroid disorder, rheumatoid arthritis, hypertension, diabetes, kidney disorders, gout; as well as tendonitis / tenosynovitis, epicondylitis, thoracic outlet syndrome, ganglion cyst, bursitis, trigger finger, and carpal tunnel syndrome. Professional judgment should be used in instances where personal or physical contributing factors are present.</a:t>
            </a:r>
          </a:p>
          <a:p>
            <a:pPr>
              <a:buFont typeface="Wingdings" panose="05000000000000000000" pitchFamily="2" charset="2"/>
              <a:buChar char="q"/>
            </a:pPr>
            <a:r>
              <a:rPr lang="en-US" b="0" dirty="0">
                <a:solidFill>
                  <a:srgbClr val="002060"/>
                </a:solidFill>
              </a:rPr>
              <a:t>Also, note that the risk of developing a Work-Related Musculoskeletal Disorder increases when ergonomic risk factors occur in combination.</a:t>
            </a:r>
          </a:p>
          <a:p>
            <a:r>
              <a:rPr lang="en-US" dirty="0">
                <a:solidFill>
                  <a:srgbClr val="002060"/>
                </a:solidFill>
              </a:rPr>
              <a:t>Physical Risk Factors Ergonomic Checklist: https://</a:t>
            </a:r>
            <a:r>
              <a:rPr lang="en-US" dirty="0" smtClean="0">
                <a:solidFill>
                  <a:srgbClr val="002060"/>
                </a:solidFill>
              </a:rPr>
              <a:t>intelshare.intelink.gov/sites/nsc/OnOffDuty/Ergonomics%20Job%20Requirements%20and%20Physical%20Demands%20Survey.pdf#search=ergonomics</a:t>
            </a:r>
          </a:p>
          <a:p>
            <a:endParaRPr lang="en-US" dirty="0">
              <a:solidFill>
                <a:srgbClr val="002060"/>
              </a:solidFill>
            </a:endParaRPr>
          </a:p>
          <a:p>
            <a:endParaRPr lang="en-US" dirty="0"/>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46</a:t>
            </a:fld>
            <a:endParaRPr lang="en-US" dirty="0"/>
          </a:p>
        </p:txBody>
      </p:sp>
    </p:spTree>
    <p:extLst>
      <p:ext uri="{BB962C8B-B14F-4D97-AF65-F5344CB8AC3E}">
        <p14:creationId xmlns:p14="http://schemas.microsoft.com/office/powerpoint/2010/main" val="36391611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Tool Selection Checklist</a:t>
            </a:r>
            <a:endParaRPr lang="en-US" dirty="0"/>
          </a:p>
        </p:txBody>
      </p:sp>
      <p:sp>
        <p:nvSpPr>
          <p:cNvPr id="3" name="Content Placeholder 2"/>
          <p:cNvSpPr>
            <a:spLocks noGrp="1"/>
          </p:cNvSpPr>
          <p:nvPr>
            <p:ph idx="1"/>
          </p:nvPr>
        </p:nvSpPr>
        <p:spPr>
          <a:noFill/>
        </p:spPr>
        <p:txBody>
          <a:bodyPr/>
          <a:lstStyle/>
          <a:p>
            <a:pPr>
              <a:buFont typeface="Wingdings" panose="05000000000000000000" pitchFamily="2" charset="2"/>
              <a:buChar char="q"/>
            </a:pPr>
            <a:r>
              <a:rPr lang="en-US" sz="1800" b="0" dirty="0" smtClean="0">
                <a:solidFill>
                  <a:srgbClr val="002060"/>
                </a:solidFill>
              </a:rPr>
              <a:t>This </a:t>
            </a:r>
            <a:r>
              <a:rPr lang="en-US" sz="1800" b="0" dirty="0">
                <a:solidFill>
                  <a:srgbClr val="002060"/>
                </a:solidFill>
              </a:rPr>
              <a:t>checklist helps identify hand-held tool designs that have minimal health effect on the user.</a:t>
            </a:r>
          </a:p>
          <a:p>
            <a:pPr>
              <a:buFont typeface="Wingdings" panose="05000000000000000000" pitchFamily="2" charset="2"/>
              <a:buChar char="q"/>
            </a:pPr>
            <a:r>
              <a:rPr lang="en-US" sz="1800" b="0" dirty="0">
                <a:solidFill>
                  <a:srgbClr val="002060"/>
                </a:solidFill>
              </a:rPr>
              <a:t>An answer of “NO” to any of the tool category questions is an indication that the tool should </a:t>
            </a:r>
            <a:r>
              <a:rPr lang="en-US" sz="1800" b="0" dirty="0" smtClean="0">
                <a:solidFill>
                  <a:srgbClr val="002060"/>
                </a:solidFill>
              </a:rPr>
              <a:t>be further </a:t>
            </a:r>
            <a:r>
              <a:rPr lang="en-US" sz="1800" b="0" dirty="0">
                <a:solidFill>
                  <a:srgbClr val="002060"/>
                </a:solidFill>
              </a:rPr>
              <a:t>evaluated before being purchased. A checklist must be filled out for every type of </a:t>
            </a:r>
            <a:r>
              <a:rPr lang="en-US" sz="1800" b="0" dirty="0" smtClean="0">
                <a:solidFill>
                  <a:srgbClr val="002060"/>
                </a:solidFill>
              </a:rPr>
              <a:t>tool purchased </a:t>
            </a:r>
            <a:r>
              <a:rPr lang="en-US" sz="1800" b="0" dirty="0">
                <a:solidFill>
                  <a:srgbClr val="002060"/>
                </a:solidFill>
              </a:rPr>
              <a:t>or evaluated. The shop evaluator or reviewer must request assistance from </a:t>
            </a:r>
            <a:r>
              <a:rPr lang="en-US" sz="1800" b="0" dirty="0" smtClean="0">
                <a:solidFill>
                  <a:srgbClr val="002060"/>
                </a:solidFill>
              </a:rPr>
              <a:t>the Occupational </a:t>
            </a:r>
            <a:r>
              <a:rPr lang="en-US" sz="1800" b="0" dirty="0">
                <a:solidFill>
                  <a:srgbClr val="002060"/>
                </a:solidFill>
              </a:rPr>
              <a:t>Safety and Health </a:t>
            </a:r>
            <a:r>
              <a:rPr lang="en-US" sz="1800" b="0" dirty="0" smtClean="0">
                <a:solidFill>
                  <a:srgbClr val="002060"/>
                </a:solidFill>
              </a:rPr>
              <a:t>Department </a:t>
            </a:r>
            <a:r>
              <a:rPr lang="en-US" sz="1800" b="0" dirty="0">
                <a:solidFill>
                  <a:srgbClr val="002060"/>
                </a:solidFill>
              </a:rPr>
              <a:t>prior to procurement of the tool being evaluated </a:t>
            </a:r>
            <a:r>
              <a:rPr lang="en-US" sz="1800" b="0" dirty="0" smtClean="0">
                <a:solidFill>
                  <a:srgbClr val="002060"/>
                </a:solidFill>
              </a:rPr>
              <a:t>if there </a:t>
            </a:r>
            <a:r>
              <a:rPr lang="en-US" sz="1800" b="0" dirty="0">
                <a:solidFill>
                  <a:srgbClr val="002060"/>
                </a:solidFill>
              </a:rPr>
              <a:t>are any questions regarding the questions below or if there is any sign of </a:t>
            </a:r>
            <a:r>
              <a:rPr lang="en-US" sz="1800" b="0" dirty="0" smtClean="0">
                <a:solidFill>
                  <a:srgbClr val="002060"/>
                </a:solidFill>
              </a:rPr>
              <a:t>ergonomic hazards</a:t>
            </a:r>
            <a:r>
              <a:rPr lang="en-US" sz="1800" b="0" dirty="0">
                <a:solidFill>
                  <a:srgbClr val="002060"/>
                </a:solidFill>
              </a:rPr>
              <a:t>. An alternative should be pursued for any tool that is shown to present an </a:t>
            </a:r>
            <a:r>
              <a:rPr lang="en-US" sz="1800" b="0" dirty="0" smtClean="0">
                <a:solidFill>
                  <a:srgbClr val="002060"/>
                </a:solidFill>
              </a:rPr>
              <a:t>ergonomic hazard.</a:t>
            </a:r>
          </a:p>
          <a:p>
            <a:pPr marL="0" indent="0">
              <a:buNone/>
            </a:pPr>
            <a:r>
              <a:rPr lang="en-US" dirty="0">
                <a:solidFill>
                  <a:srgbClr val="FF0000"/>
                </a:solidFill>
              </a:rPr>
              <a:t>Guide to selecting non-powered hand tools: </a:t>
            </a:r>
            <a:endParaRPr lang="en-US" dirty="0" smtClean="0">
              <a:solidFill>
                <a:srgbClr val="FF0000"/>
              </a:solidFill>
            </a:endParaRPr>
          </a:p>
          <a:p>
            <a:pPr marL="0" indent="0">
              <a:buNone/>
            </a:pPr>
            <a:endParaRPr lang="en-US" dirty="0">
              <a:solidFill>
                <a:srgbClr val="002060"/>
              </a:solidFill>
            </a:endParaRPr>
          </a:p>
        </p:txBody>
      </p:sp>
      <p:sp>
        <p:nvSpPr>
          <p:cNvPr id="4" name="Footer Placeholder 3"/>
          <p:cNvSpPr>
            <a:spLocks noGrp="1"/>
          </p:cNvSpPr>
          <p:nvPr>
            <p:ph type="ftr" sz="quarter" idx="11"/>
          </p:nvPr>
        </p:nvSpPr>
        <p:spPr>
          <a:xfrm>
            <a:off x="3028950" y="6240758"/>
            <a:ext cx="3086100" cy="365125"/>
          </a:xfrm>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47</a:t>
            </a:fld>
            <a:endParaRPr lang="en-US" dirty="0"/>
          </a:p>
        </p:txBody>
      </p:sp>
    </p:spTree>
    <p:extLst>
      <p:ext uri="{BB962C8B-B14F-4D97-AF65-F5344CB8AC3E}">
        <p14:creationId xmlns:p14="http://schemas.microsoft.com/office/powerpoint/2010/main" val="2588587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Ergonomic considerations for shift workers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b="0" dirty="0" smtClean="0">
                <a:solidFill>
                  <a:srgbClr val="002060"/>
                </a:solidFill>
              </a:rPr>
              <a:t>Shift work is a risk factor for several medical disorders, poor performance and decreased vigilance. The times required of shift work conflicts with normal human biological rhythms.</a:t>
            </a:r>
          </a:p>
          <a:p>
            <a:pPr>
              <a:buFont typeface="Wingdings" panose="05000000000000000000" pitchFamily="2" charset="2"/>
              <a:buChar char="q"/>
            </a:pPr>
            <a:r>
              <a:rPr lang="en-US" b="0" dirty="0" smtClean="0">
                <a:solidFill>
                  <a:srgbClr val="002060"/>
                </a:solidFill>
              </a:rPr>
              <a:t>Time is needed for body temperature and performance rhythms to adjust to work cycles.</a:t>
            </a:r>
          </a:p>
          <a:p>
            <a:pPr>
              <a:buFont typeface="Wingdings" panose="05000000000000000000" pitchFamily="2" charset="2"/>
              <a:buChar char="q"/>
            </a:pPr>
            <a:r>
              <a:rPr lang="en-US" b="0" dirty="0" smtClean="0">
                <a:solidFill>
                  <a:srgbClr val="002060"/>
                </a:solidFill>
              </a:rPr>
              <a:t>Two to 3 weeks are required for complete adjustment of the temperature rhythm to a complete day-night reversal (a 12-hour time shift). </a:t>
            </a:r>
          </a:p>
          <a:p>
            <a:pPr>
              <a:buFont typeface="Wingdings" panose="05000000000000000000" pitchFamily="2" charset="2"/>
              <a:buChar char="q"/>
            </a:pPr>
            <a:r>
              <a:rPr lang="en-US" b="0" dirty="0" smtClean="0">
                <a:solidFill>
                  <a:srgbClr val="002060"/>
                </a:solidFill>
              </a:rPr>
              <a:t>The most frequent problem for night workers, is chronic sleep deprivation. Affected workers get fewer hours of total sleep and much of that sleep is disrupted. </a:t>
            </a:r>
          </a:p>
          <a:p>
            <a:pPr>
              <a:buFont typeface="Wingdings" panose="05000000000000000000" pitchFamily="2" charset="2"/>
              <a:buChar char="q"/>
            </a:pPr>
            <a:r>
              <a:rPr lang="en-US" b="0" dirty="0" smtClean="0">
                <a:solidFill>
                  <a:srgbClr val="002060"/>
                </a:solidFill>
              </a:rPr>
              <a:t>Shift workers schedules should be rotated forward, workers find it easier to adjust to a phase delay rather than a phase advance. </a:t>
            </a:r>
          </a:p>
          <a:p>
            <a:pPr>
              <a:buFont typeface="Wingdings" panose="05000000000000000000" pitchFamily="2" charset="2"/>
              <a:buChar char="q"/>
            </a:pPr>
            <a:r>
              <a:rPr lang="en-US" b="0" dirty="0" smtClean="0">
                <a:solidFill>
                  <a:srgbClr val="002060"/>
                </a:solidFill>
              </a:rPr>
              <a:t>At least 48 hours should follow the night shift rotation.</a:t>
            </a:r>
          </a:p>
          <a:p>
            <a:pPr>
              <a:buFont typeface="Wingdings" panose="05000000000000000000" pitchFamily="2" charset="2"/>
              <a:buChar char="q"/>
            </a:pPr>
            <a:r>
              <a:rPr lang="en-US" b="0" dirty="0" smtClean="0">
                <a:solidFill>
                  <a:srgbClr val="002060"/>
                </a:solidFill>
              </a:rPr>
              <a:t>Overtime should be avoided for personnel adjusting to time shifts.</a:t>
            </a:r>
            <a:endParaRPr lang="en-US" b="0" dirty="0">
              <a:solidFill>
                <a:srgbClr val="002060"/>
              </a:solidFill>
            </a:endParaRPr>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48</a:t>
            </a:fld>
            <a:endParaRPr lang="en-US" dirty="0"/>
          </a:p>
        </p:txBody>
      </p:sp>
    </p:spTree>
    <p:extLst>
      <p:ext uri="{BB962C8B-B14F-4D97-AF65-F5344CB8AC3E}">
        <p14:creationId xmlns:p14="http://schemas.microsoft.com/office/powerpoint/2010/main" val="17311555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Computer/Electronic Accommodation Services (CAP) </a:t>
            </a:r>
            <a:br>
              <a:rPr lang="en-US" dirty="0" smtClean="0"/>
            </a:br>
            <a:r>
              <a:rPr lang="en-US" dirty="0" smtClean="0"/>
              <a:t>Services and Support</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1800" dirty="0">
                <a:solidFill>
                  <a:srgbClr val="002060"/>
                </a:solidFill>
              </a:rPr>
              <a:t>CAP’s Mission:</a:t>
            </a:r>
          </a:p>
          <a:p>
            <a:pPr lvl="1">
              <a:buFont typeface="Wingdings" panose="05000000000000000000" pitchFamily="2" charset="2"/>
              <a:buChar char="q"/>
            </a:pPr>
            <a:r>
              <a:rPr lang="en-US" dirty="0"/>
              <a:t>Provide assistive technology and accommodation to support individuals with disabilities and wounded, ill and injured Service </a:t>
            </a:r>
            <a:r>
              <a:rPr lang="en-US" dirty="0" smtClean="0"/>
              <a:t>Members </a:t>
            </a:r>
            <a:r>
              <a:rPr lang="en-US" dirty="0"/>
              <a:t>throughout the Federal Government in accessing information and communication technology. </a:t>
            </a:r>
          </a:p>
          <a:p>
            <a:pPr lvl="1">
              <a:buFont typeface="Wingdings" panose="05000000000000000000" pitchFamily="2" charset="2"/>
              <a:buChar char="q"/>
            </a:pPr>
            <a:r>
              <a:rPr lang="en-US" dirty="0"/>
              <a:t>Provide free assistive technology and associated training.</a:t>
            </a:r>
          </a:p>
          <a:p>
            <a:pPr lvl="1">
              <a:buFont typeface="Wingdings" panose="05000000000000000000" pitchFamily="2" charset="2"/>
              <a:buChar char="q"/>
            </a:pPr>
            <a:r>
              <a:rPr lang="en-US" dirty="0"/>
              <a:t>Conduct free comprehensive needs assessments and technology demonstrations.</a:t>
            </a:r>
          </a:p>
          <a:p>
            <a:pPr lvl="1">
              <a:buFont typeface="Wingdings" panose="05000000000000000000" pitchFamily="2" charset="2"/>
              <a:buChar char="q"/>
            </a:pPr>
            <a:r>
              <a:rPr lang="en-US" dirty="0"/>
              <a:t>Provide training on disability program management and on creating an accessible environment.</a:t>
            </a:r>
          </a:p>
          <a:p>
            <a:pPr lvl="1">
              <a:buFont typeface="Wingdings" panose="05000000000000000000" pitchFamily="2" charset="2"/>
              <a:buChar char="q"/>
            </a:pPr>
            <a:r>
              <a:rPr lang="en-US" dirty="0"/>
              <a:t>Support the compliance of federal regulations.</a:t>
            </a:r>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49</a:t>
            </a:fld>
            <a:endParaRPr lang="en-US" dirty="0"/>
          </a:p>
        </p:txBody>
      </p:sp>
    </p:spTree>
    <p:extLst>
      <p:ext uri="{BB962C8B-B14F-4D97-AF65-F5344CB8AC3E}">
        <p14:creationId xmlns:p14="http://schemas.microsoft.com/office/powerpoint/2010/main" val="2872582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Ergonomic Risk Factors</a:t>
            </a:r>
            <a:endParaRPr lang="en-US" sz="28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200" dirty="0" smtClean="0">
                <a:solidFill>
                  <a:srgbClr val="002060"/>
                </a:solidFill>
              </a:rPr>
              <a:t>Posture</a:t>
            </a:r>
          </a:p>
          <a:p>
            <a:pPr>
              <a:buFont typeface="Wingdings" panose="05000000000000000000" pitchFamily="2" charset="2"/>
              <a:buChar char="q"/>
            </a:pPr>
            <a:r>
              <a:rPr lang="en-US" sz="2200" dirty="0" smtClean="0">
                <a:solidFill>
                  <a:srgbClr val="002060"/>
                </a:solidFill>
              </a:rPr>
              <a:t>Compression</a:t>
            </a:r>
          </a:p>
          <a:p>
            <a:pPr>
              <a:buFont typeface="Wingdings" panose="05000000000000000000" pitchFamily="2" charset="2"/>
              <a:buChar char="q"/>
            </a:pPr>
            <a:r>
              <a:rPr lang="en-US" sz="2200" dirty="0" smtClean="0">
                <a:solidFill>
                  <a:srgbClr val="002060"/>
                </a:solidFill>
              </a:rPr>
              <a:t>Force</a:t>
            </a:r>
          </a:p>
          <a:p>
            <a:pPr>
              <a:buFont typeface="Wingdings" panose="05000000000000000000" pitchFamily="2" charset="2"/>
              <a:buChar char="q"/>
            </a:pPr>
            <a:r>
              <a:rPr lang="en-US" sz="2200" dirty="0" smtClean="0">
                <a:solidFill>
                  <a:srgbClr val="002060"/>
                </a:solidFill>
              </a:rPr>
              <a:t>Repetition</a:t>
            </a:r>
          </a:p>
          <a:p>
            <a:pPr>
              <a:buFont typeface="Wingdings" panose="05000000000000000000" pitchFamily="2" charset="2"/>
              <a:buChar char="q"/>
            </a:pPr>
            <a:r>
              <a:rPr lang="en-US" sz="2200" dirty="0" smtClean="0">
                <a:solidFill>
                  <a:srgbClr val="002060"/>
                </a:solidFill>
              </a:rPr>
              <a:t>Vibration</a:t>
            </a:r>
          </a:p>
          <a:p>
            <a:pPr>
              <a:buFont typeface="Wingdings" panose="05000000000000000000" pitchFamily="2" charset="2"/>
              <a:buChar char="q"/>
            </a:pPr>
            <a:r>
              <a:rPr lang="en-US" sz="2200" dirty="0" smtClean="0">
                <a:solidFill>
                  <a:srgbClr val="002060"/>
                </a:solidFill>
              </a:rPr>
              <a:t>Duration</a:t>
            </a:r>
          </a:p>
          <a:p>
            <a:pPr>
              <a:buFont typeface="Wingdings" panose="05000000000000000000" pitchFamily="2" charset="2"/>
              <a:buChar char="q"/>
            </a:pPr>
            <a:r>
              <a:rPr lang="en-US" sz="2200" dirty="0" smtClean="0">
                <a:solidFill>
                  <a:srgbClr val="002060"/>
                </a:solidFill>
              </a:rPr>
              <a:t>Temperature</a:t>
            </a:r>
            <a:endParaRPr lang="en-US" sz="220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5</a:t>
            </a:fld>
            <a:endParaRPr lang="en-US" dirty="0"/>
          </a:p>
        </p:txBody>
      </p:sp>
      <p:pic>
        <p:nvPicPr>
          <p:cNvPr id="5" name="Picture 4"/>
          <p:cNvPicPr>
            <a:picLocks noChangeAspect="1"/>
          </p:cNvPicPr>
          <p:nvPr/>
        </p:nvPicPr>
        <p:blipFill>
          <a:blip r:embed="rId2"/>
          <a:stretch>
            <a:fillRect/>
          </a:stretch>
        </p:blipFill>
        <p:spPr>
          <a:xfrm>
            <a:off x="4168239" y="1484415"/>
            <a:ext cx="4191990" cy="4506453"/>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36112891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7753"/>
            <a:ext cx="7886700" cy="862397"/>
          </a:xfrm>
        </p:spPr>
        <p:txBody>
          <a:bodyPr/>
          <a:lstStyle/>
          <a:p>
            <a:r>
              <a:rPr lang="en-US" dirty="0" smtClean="0"/>
              <a:t>Computer/Electronic Accommodation Program (CAP)</a:t>
            </a:r>
            <a:endParaRPr lang="en-US" dirty="0"/>
          </a:p>
        </p:txBody>
      </p:sp>
      <p:sp>
        <p:nvSpPr>
          <p:cNvPr id="3" name="Content Placeholder 2"/>
          <p:cNvSpPr>
            <a:spLocks noGrp="1"/>
          </p:cNvSpPr>
          <p:nvPr>
            <p:ph idx="1"/>
          </p:nvPr>
        </p:nvSpPr>
        <p:spPr>
          <a:xfrm>
            <a:off x="628650" y="1586649"/>
            <a:ext cx="7886700" cy="4351338"/>
          </a:xfrm>
        </p:spPr>
        <p:txBody>
          <a:bodyPr>
            <a:normAutofit/>
          </a:bodyPr>
          <a:lstStyle/>
          <a:p>
            <a:pPr>
              <a:buFont typeface="Wingdings" panose="05000000000000000000" pitchFamily="2" charset="2"/>
              <a:buChar char="q"/>
            </a:pPr>
            <a:r>
              <a:rPr lang="en-US" sz="1800" b="0" dirty="0" smtClean="0">
                <a:solidFill>
                  <a:srgbClr val="002060"/>
                </a:solidFill>
              </a:rPr>
              <a:t>The Workplace Ergonomics Reference Guide provides illustrations of proper workstation ergonomics and a checklist for implementation of these strategies as well as tips for prevention of repetitive stress injuries. </a:t>
            </a:r>
          </a:p>
          <a:p>
            <a:pPr>
              <a:buFont typeface="Wingdings" panose="05000000000000000000" pitchFamily="2" charset="2"/>
              <a:buChar char="q"/>
            </a:pPr>
            <a:r>
              <a:rPr lang="en-US" sz="1800" b="0" dirty="0" smtClean="0">
                <a:solidFill>
                  <a:srgbClr val="002060"/>
                </a:solidFill>
              </a:rPr>
              <a:t>CAP works to ensure that people with disabilities have equal access to the information environment and opportunities in the Department of Defense and throughout the Federal Government. </a:t>
            </a:r>
          </a:p>
          <a:p>
            <a:pPr>
              <a:buFont typeface="Wingdings" panose="05000000000000000000" pitchFamily="2" charset="2"/>
              <a:buChar char="q"/>
            </a:pPr>
            <a:r>
              <a:rPr lang="en-US" sz="1800" b="0" dirty="0" smtClean="0">
                <a:solidFill>
                  <a:srgbClr val="002060"/>
                </a:solidFill>
              </a:rPr>
              <a:t>While CAP's focus is to provide assistive technology to accommodate people with a disabling condition, such as carpal tunnel syndrome (or other repetitive stress injuries), CAP prefers to take a proactive approach to these issues by educating customers on prevention of the repetitive stress injuries that can result from workstations that lack proper ergonomic configuration. </a:t>
            </a:r>
            <a:endParaRPr lang="en-US" sz="1800" b="0" dirty="0">
              <a:solidFill>
                <a:srgbClr val="002060"/>
              </a:solidFill>
            </a:endParaRPr>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50</a:t>
            </a:fld>
            <a:endParaRPr lang="en-US" dirty="0"/>
          </a:p>
        </p:txBody>
      </p:sp>
      <p:pic>
        <p:nvPicPr>
          <p:cNvPr id="6" name="Picture 5"/>
          <p:cNvPicPr>
            <a:picLocks noChangeAspect="1"/>
          </p:cNvPicPr>
          <p:nvPr/>
        </p:nvPicPr>
        <p:blipFill>
          <a:blip r:embed="rId3"/>
          <a:stretch>
            <a:fillRect/>
          </a:stretch>
        </p:blipFill>
        <p:spPr>
          <a:xfrm>
            <a:off x="1312726" y="4992277"/>
            <a:ext cx="1164437" cy="1120321"/>
          </a:xfrm>
          <a:prstGeom prst="rect">
            <a:avLst/>
          </a:prstGeom>
        </p:spPr>
      </p:pic>
      <p:pic>
        <p:nvPicPr>
          <p:cNvPr id="7" name="Picture 6"/>
          <p:cNvPicPr>
            <a:picLocks noChangeAspect="1"/>
          </p:cNvPicPr>
          <p:nvPr/>
        </p:nvPicPr>
        <p:blipFill>
          <a:blip r:embed="rId4"/>
          <a:stretch>
            <a:fillRect/>
          </a:stretch>
        </p:blipFill>
        <p:spPr>
          <a:xfrm>
            <a:off x="5520125" y="4732594"/>
            <a:ext cx="2316681" cy="1554615"/>
          </a:xfrm>
          <a:prstGeom prst="rect">
            <a:avLst/>
          </a:prstGeom>
        </p:spPr>
      </p:pic>
      <p:pic>
        <p:nvPicPr>
          <p:cNvPr id="8" name="Picture 7"/>
          <p:cNvPicPr>
            <a:picLocks noChangeAspect="1"/>
          </p:cNvPicPr>
          <p:nvPr/>
        </p:nvPicPr>
        <p:blipFill>
          <a:blip r:embed="rId5"/>
          <a:stretch>
            <a:fillRect/>
          </a:stretch>
        </p:blipFill>
        <p:spPr>
          <a:xfrm>
            <a:off x="3699282" y="4724418"/>
            <a:ext cx="1066892" cy="1493649"/>
          </a:xfrm>
          <a:prstGeom prst="rect">
            <a:avLst/>
          </a:prstGeom>
        </p:spPr>
      </p:pic>
    </p:spTree>
    <p:extLst>
      <p:ext uri="{BB962C8B-B14F-4D97-AF65-F5344CB8AC3E}">
        <p14:creationId xmlns:p14="http://schemas.microsoft.com/office/powerpoint/2010/main" val="28194327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Computer/Electronics Accommodation Program (CAP)</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1800" dirty="0" smtClean="0">
                <a:solidFill>
                  <a:srgbClr val="002060"/>
                </a:solidFill>
              </a:rPr>
              <a:t>If you have further questions or need further assistance, you may contact CAP main office:</a:t>
            </a:r>
            <a:endParaRPr lang="en-US" sz="1800" dirty="0">
              <a:solidFill>
                <a:srgbClr val="002060"/>
              </a:solidFill>
            </a:endParaRPr>
          </a:p>
          <a:p>
            <a:pPr lvl="1">
              <a:buFont typeface="Wingdings" panose="05000000000000000000" pitchFamily="2" charset="2"/>
              <a:buChar char="q"/>
            </a:pPr>
            <a:r>
              <a:rPr lang="en-US" dirty="0" smtClean="0"/>
              <a:t>(833) 227-3272 or (703) 614-8416 (voice)</a:t>
            </a:r>
            <a:endParaRPr lang="en-US" dirty="0"/>
          </a:p>
          <a:p>
            <a:pPr lvl="1">
              <a:buFont typeface="Wingdings" panose="05000000000000000000" pitchFamily="2" charset="2"/>
              <a:buChar char="q"/>
            </a:pPr>
            <a:r>
              <a:rPr lang="en-US" dirty="0"/>
              <a:t>Email </a:t>
            </a:r>
            <a:r>
              <a:rPr lang="en-US" dirty="0" smtClean="0"/>
              <a:t>cap@mail.mil</a:t>
            </a:r>
            <a:endParaRPr lang="en-US" dirty="0"/>
          </a:p>
          <a:p>
            <a:pPr>
              <a:buFont typeface="Wingdings" panose="05000000000000000000" pitchFamily="2" charset="2"/>
              <a:buChar char="q"/>
            </a:pPr>
            <a:r>
              <a:rPr lang="en-US" sz="1800" dirty="0" smtClean="0">
                <a:solidFill>
                  <a:srgbClr val="002060"/>
                </a:solidFill>
              </a:rPr>
              <a:t>Computer//Electronic Accommodations Program Technology &amp; Evaluation Center (CAPTEC) for assessments and evaluations:</a:t>
            </a:r>
          </a:p>
          <a:p>
            <a:pPr>
              <a:buFont typeface="Wingdings" panose="05000000000000000000" pitchFamily="2" charset="2"/>
              <a:buChar char="q"/>
            </a:pPr>
            <a:r>
              <a:rPr lang="en-US" sz="1800" dirty="0" smtClean="0"/>
              <a:t>(703</a:t>
            </a:r>
            <a:r>
              <a:rPr lang="en-US" sz="1800" dirty="0"/>
              <a:t>) </a:t>
            </a:r>
            <a:r>
              <a:rPr lang="en-US" sz="1800" dirty="0" smtClean="0"/>
              <a:t>693-5160 (voice) </a:t>
            </a:r>
            <a:endParaRPr lang="en-US" sz="1800" dirty="0"/>
          </a:p>
          <a:p>
            <a:pPr lvl="1">
              <a:buFont typeface="Wingdings" panose="05000000000000000000" pitchFamily="2" charset="2"/>
              <a:buChar char="q"/>
            </a:pPr>
            <a:r>
              <a:rPr lang="en-US" dirty="0"/>
              <a:t>Email </a:t>
            </a:r>
            <a:r>
              <a:rPr lang="en-US" dirty="0" smtClean="0"/>
              <a:t>cap.captec@mail.mil</a:t>
            </a:r>
            <a:endParaRPr lang="en-US" dirty="0"/>
          </a:p>
          <a:p>
            <a:endParaRPr lang="en-US" dirty="0"/>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51</a:t>
            </a:fld>
            <a:endParaRPr lang="en-US" dirty="0"/>
          </a:p>
        </p:txBody>
      </p:sp>
    </p:spTree>
    <p:extLst>
      <p:ext uri="{BB962C8B-B14F-4D97-AF65-F5344CB8AC3E}">
        <p14:creationId xmlns:p14="http://schemas.microsoft.com/office/powerpoint/2010/main" val="2785897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47032"/>
            <a:ext cx="7886700" cy="2852737"/>
          </a:xfrm>
        </p:spPr>
        <p:txBody>
          <a:bodyPr/>
          <a:lstStyle/>
          <a:p>
            <a:r>
              <a:rPr lang="en-US" dirty="0" smtClean="0"/>
              <a:t>Let's try some workstation evaluations</a:t>
            </a:r>
            <a:endParaRPr lang="en-US" dirty="0"/>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52</a:t>
            </a:fld>
            <a:endParaRPr lang="en-US" dirty="0"/>
          </a:p>
        </p:txBody>
      </p:sp>
    </p:spTree>
    <p:extLst>
      <p:ext uri="{BB962C8B-B14F-4D97-AF65-F5344CB8AC3E}">
        <p14:creationId xmlns:p14="http://schemas.microsoft.com/office/powerpoint/2010/main" val="54081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Workstation Evaluation Activity #1</a:t>
            </a:r>
            <a:endParaRPr lang="en-US" dirty="0"/>
          </a:p>
        </p:txBody>
      </p:sp>
      <p:sp>
        <p:nvSpPr>
          <p:cNvPr id="3" name="Content Placeholder 2"/>
          <p:cNvSpPr>
            <a:spLocks noGrp="1"/>
          </p:cNvSpPr>
          <p:nvPr>
            <p:ph idx="1"/>
          </p:nvPr>
        </p:nvSpPr>
        <p:spPr>
          <a:xfrm>
            <a:off x="628650" y="1825625"/>
            <a:ext cx="3284982" cy="4530726"/>
          </a:xfrm>
        </p:spPr>
        <p:txBody>
          <a:bodyPr/>
          <a:lstStyle/>
          <a:p>
            <a:pPr>
              <a:buFont typeface="Wingdings" panose="05000000000000000000" pitchFamily="2" charset="2"/>
              <a:buChar char="q"/>
            </a:pPr>
            <a:r>
              <a:rPr lang="en-US" sz="1800" b="0" dirty="0" smtClean="0">
                <a:solidFill>
                  <a:srgbClr val="002060"/>
                </a:solidFill>
              </a:rPr>
              <a:t>Does this workstation meet the criteria to allow the individual to work in the neutral position?</a:t>
            </a:r>
          </a:p>
          <a:p>
            <a:pPr lvl="1">
              <a:buFont typeface="Wingdings" panose="05000000000000000000" pitchFamily="2" charset="2"/>
              <a:buChar char="q"/>
            </a:pPr>
            <a:endParaRPr lang="en-US" dirty="0" smtClean="0"/>
          </a:p>
          <a:p>
            <a:pPr lvl="1">
              <a:buFont typeface="Wingdings" panose="05000000000000000000" pitchFamily="2" charset="2"/>
              <a:buChar char="q"/>
            </a:pPr>
            <a:endParaRPr lang="en-US" dirty="0"/>
          </a:p>
          <a:p>
            <a:pPr lvl="1">
              <a:buFont typeface="Wingdings" panose="05000000000000000000" pitchFamily="2" charset="2"/>
              <a:buChar char="q"/>
            </a:pPr>
            <a:endParaRPr lang="en-US" dirty="0" smtClean="0"/>
          </a:p>
          <a:p>
            <a:pPr lvl="1">
              <a:buFont typeface="Wingdings" panose="05000000000000000000" pitchFamily="2" charset="2"/>
              <a:buChar char="q"/>
            </a:pPr>
            <a:endParaRPr lang="en-US" dirty="0"/>
          </a:p>
          <a:p>
            <a:pPr lvl="1">
              <a:buFont typeface="Wingdings" panose="05000000000000000000" pitchFamily="2" charset="2"/>
              <a:buChar char="q"/>
            </a:pPr>
            <a:endParaRPr lang="en-US" dirty="0" smtClean="0"/>
          </a:p>
          <a:p>
            <a:pPr lvl="1">
              <a:buFont typeface="Wingdings" panose="05000000000000000000" pitchFamily="2" charset="2"/>
              <a:buChar char="q"/>
            </a:pPr>
            <a:endParaRPr lang="en-US" dirty="0" smtClean="0"/>
          </a:p>
          <a:p>
            <a:pPr lvl="1">
              <a:buFont typeface="Wingdings" panose="05000000000000000000" pitchFamily="2" charset="2"/>
              <a:buChar char="q"/>
            </a:pPr>
            <a:endParaRPr lang="en-US" dirty="0"/>
          </a:p>
          <a:p>
            <a:pPr lvl="1">
              <a:buFont typeface="Wingdings" panose="05000000000000000000" pitchFamily="2" charset="2"/>
              <a:buChar char="q"/>
            </a:pPr>
            <a:endParaRPr lang="en-US" dirty="0" smtClean="0"/>
          </a:p>
          <a:p>
            <a:pPr lvl="1">
              <a:buFont typeface="Wingdings" panose="05000000000000000000" pitchFamily="2" charset="2"/>
              <a:buChar char="q"/>
            </a:pPr>
            <a:r>
              <a:rPr lang="en-US" sz="1400" dirty="0" smtClean="0"/>
              <a:t>Meets criteria</a:t>
            </a:r>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53</a:t>
            </a:fld>
            <a:endParaRPr lang="en-US" dirty="0"/>
          </a:p>
        </p:txBody>
      </p:sp>
      <p:pic>
        <p:nvPicPr>
          <p:cNvPr id="6" name="Picture 5"/>
          <p:cNvPicPr>
            <a:picLocks noChangeAspect="1"/>
          </p:cNvPicPr>
          <p:nvPr/>
        </p:nvPicPr>
        <p:blipFill>
          <a:blip r:embed="rId2"/>
          <a:stretch>
            <a:fillRect/>
          </a:stretch>
        </p:blipFill>
        <p:spPr>
          <a:xfrm>
            <a:off x="4016285" y="1798725"/>
            <a:ext cx="5011346" cy="3584759"/>
          </a:xfrm>
          <a:prstGeom prst="rect">
            <a:avLst/>
          </a:prstGeom>
        </p:spPr>
      </p:pic>
      <p:pic>
        <p:nvPicPr>
          <p:cNvPr id="9" name="Picture 8"/>
          <p:cNvPicPr>
            <a:picLocks noChangeAspect="1"/>
          </p:cNvPicPr>
          <p:nvPr/>
        </p:nvPicPr>
        <p:blipFill>
          <a:blip r:embed="rId3"/>
          <a:stretch>
            <a:fillRect/>
          </a:stretch>
        </p:blipFill>
        <p:spPr>
          <a:xfrm>
            <a:off x="3831245" y="5383484"/>
            <a:ext cx="1280251" cy="861868"/>
          </a:xfrm>
          <a:prstGeom prst="rect">
            <a:avLst/>
          </a:prstGeom>
        </p:spPr>
      </p:pic>
      <p:sp>
        <p:nvSpPr>
          <p:cNvPr id="10" name="TextBox 9"/>
          <p:cNvSpPr txBox="1"/>
          <p:nvPr/>
        </p:nvSpPr>
        <p:spPr>
          <a:xfrm>
            <a:off x="5212080" y="5468112"/>
            <a:ext cx="3303270" cy="1200329"/>
          </a:xfrm>
          <a:prstGeom prst="rect">
            <a:avLst/>
          </a:prstGeom>
          <a:noFill/>
        </p:spPr>
        <p:txBody>
          <a:bodyPr wrap="square" rtlCol="0">
            <a:spAutoFit/>
          </a:bodyPr>
          <a:lstStyle/>
          <a:p>
            <a:r>
              <a:rPr lang="en-US" sz="1200" dirty="0" smtClean="0">
                <a:solidFill>
                  <a:srgbClr val="002060"/>
                </a:solidFill>
                <a:latin typeface="Arial" panose="020B0604020202020204" pitchFamily="34" charset="0"/>
                <a:cs typeface="Arial" panose="020B0604020202020204" pitchFamily="34" charset="0"/>
              </a:rPr>
              <a:t>Neck bent and twisted to the side</a:t>
            </a:r>
          </a:p>
          <a:p>
            <a:r>
              <a:rPr lang="en-US" sz="1200" dirty="0" smtClean="0">
                <a:solidFill>
                  <a:srgbClr val="002060"/>
                </a:solidFill>
                <a:latin typeface="Arial" panose="020B0604020202020204" pitchFamily="34" charset="0"/>
                <a:cs typeface="Arial" panose="020B0604020202020204" pitchFamily="34" charset="0"/>
              </a:rPr>
              <a:t>Head and trunk is leaning forward</a:t>
            </a:r>
          </a:p>
          <a:p>
            <a:r>
              <a:rPr lang="en-US" sz="1200" dirty="0" smtClean="0">
                <a:solidFill>
                  <a:srgbClr val="002060"/>
                </a:solidFill>
                <a:latin typeface="Arial" panose="020B0604020202020204" pitchFamily="34" charset="0"/>
                <a:cs typeface="Arial" panose="020B0604020202020204" pitchFamily="34" charset="0"/>
              </a:rPr>
              <a:t>Monitor screen is above eye level</a:t>
            </a:r>
          </a:p>
          <a:p>
            <a:r>
              <a:rPr lang="en-US" sz="1200" dirty="0" smtClean="0">
                <a:solidFill>
                  <a:srgbClr val="002060"/>
                </a:solidFill>
                <a:latin typeface="Arial" panose="020B0604020202020204" pitchFamily="34" charset="0"/>
                <a:cs typeface="Arial" panose="020B0604020202020204" pitchFamily="34" charset="0"/>
              </a:rPr>
              <a:t>Monitor is closer than 24 inches</a:t>
            </a:r>
          </a:p>
          <a:p>
            <a:r>
              <a:rPr lang="en-US" sz="1200" dirty="0" smtClean="0">
                <a:solidFill>
                  <a:srgbClr val="002060"/>
                </a:solidFill>
                <a:latin typeface="Arial" panose="020B0604020202020204" pitchFamily="34" charset="0"/>
                <a:cs typeface="Arial" panose="020B0604020202020204" pitchFamily="34" charset="0"/>
              </a:rPr>
              <a:t>Glare on the paper held in the document holder</a:t>
            </a:r>
            <a:endParaRPr lang="en-US" sz="1200" dirty="0">
              <a:solidFill>
                <a:srgbClr val="002060"/>
              </a:solidFill>
              <a:latin typeface="Arial" panose="020B0604020202020204" pitchFamily="34" charset="0"/>
              <a:cs typeface="Arial" panose="020B0604020202020204" pitchFamily="34" charset="0"/>
            </a:endParaRPr>
          </a:p>
        </p:txBody>
      </p:sp>
      <p:sp>
        <p:nvSpPr>
          <p:cNvPr id="11" name="Oval 10"/>
          <p:cNvSpPr/>
          <p:nvPr/>
        </p:nvSpPr>
        <p:spPr>
          <a:xfrm>
            <a:off x="461989" y="5806440"/>
            <a:ext cx="2786760" cy="43891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ctr">
              <a:buFont typeface="Wingdings" panose="05000000000000000000" pitchFamily="2" charset="2"/>
              <a:buChar char="q"/>
            </a:pPr>
            <a:r>
              <a:rPr lang="en-US" sz="1400" dirty="0">
                <a:solidFill>
                  <a:srgbClr val="002060"/>
                </a:solidFill>
                <a:latin typeface="Arial" panose="020B0604020202020204" pitchFamily="34" charset="0"/>
                <a:cs typeface="Arial" panose="020B0604020202020204" pitchFamily="34" charset="0"/>
              </a:rPr>
              <a:t>Does not meet criteria</a:t>
            </a:r>
          </a:p>
        </p:txBody>
      </p:sp>
    </p:spTree>
    <p:extLst>
      <p:ext uri="{BB962C8B-B14F-4D97-AF65-F5344CB8AC3E}">
        <p14:creationId xmlns:p14="http://schemas.microsoft.com/office/powerpoint/2010/main" val="33252496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Workstation Evaluation Activity</a:t>
            </a:r>
            <a:endParaRPr lang="en-US" dirty="0"/>
          </a:p>
        </p:txBody>
      </p:sp>
      <p:sp>
        <p:nvSpPr>
          <p:cNvPr id="3" name="Content Placeholder 2"/>
          <p:cNvSpPr>
            <a:spLocks noGrp="1"/>
          </p:cNvSpPr>
          <p:nvPr>
            <p:ph idx="1"/>
          </p:nvPr>
        </p:nvSpPr>
        <p:spPr>
          <a:xfrm>
            <a:off x="628650" y="1825625"/>
            <a:ext cx="2974086" cy="4351338"/>
          </a:xfrm>
        </p:spPr>
        <p:txBody>
          <a:bodyPr/>
          <a:lstStyle/>
          <a:p>
            <a:pPr>
              <a:buFont typeface="Wingdings" panose="05000000000000000000" pitchFamily="2" charset="2"/>
              <a:buChar char="q"/>
            </a:pPr>
            <a:r>
              <a:rPr lang="en-US" sz="1800" b="0" dirty="0">
                <a:solidFill>
                  <a:srgbClr val="002060"/>
                </a:solidFill>
              </a:rPr>
              <a:t>Does this workstation meets the criteria to allow the individual to work in the neutral position?</a:t>
            </a:r>
          </a:p>
          <a:p>
            <a:endParaRPr lang="en-US" dirty="0" smtClean="0"/>
          </a:p>
          <a:p>
            <a:endParaRPr lang="en-US" dirty="0"/>
          </a:p>
          <a:p>
            <a:endParaRPr lang="en-US" dirty="0" smtClean="0"/>
          </a:p>
          <a:p>
            <a:endParaRPr lang="en-US" dirty="0"/>
          </a:p>
          <a:p>
            <a:endParaRPr lang="en-US" dirty="0"/>
          </a:p>
          <a:p>
            <a:endParaRPr lang="en-US" dirty="0" smtClean="0"/>
          </a:p>
          <a:p>
            <a:pPr>
              <a:buFont typeface="Wingdings" panose="05000000000000000000" pitchFamily="2" charset="2"/>
              <a:buChar char="q"/>
            </a:pPr>
            <a:r>
              <a:rPr lang="en-US" b="0" dirty="0" smtClean="0">
                <a:solidFill>
                  <a:srgbClr val="002060"/>
                </a:solidFill>
              </a:rPr>
              <a:t>Meets </a:t>
            </a:r>
            <a:r>
              <a:rPr lang="en-US" b="0" dirty="0">
                <a:solidFill>
                  <a:srgbClr val="002060"/>
                </a:solidFill>
              </a:rPr>
              <a:t>criteria</a:t>
            </a:r>
          </a:p>
          <a:p>
            <a:endParaRPr lang="en-US" dirty="0"/>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54</a:t>
            </a:fld>
            <a:endParaRPr lang="en-US" dirty="0"/>
          </a:p>
        </p:txBody>
      </p:sp>
      <p:pic>
        <p:nvPicPr>
          <p:cNvPr id="8" name="Picture 7"/>
          <p:cNvPicPr>
            <a:picLocks noChangeAspect="1"/>
          </p:cNvPicPr>
          <p:nvPr/>
        </p:nvPicPr>
        <p:blipFill>
          <a:blip r:embed="rId3"/>
          <a:stretch>
            <a:fillRect/>
          </a:stretch>
        </p:blipFill>
        <p:spPr>
          <a:xfrm>
            <a:off x="5495407" y="3084479"/>
            <a:ext cx="3145809" cy="2225233"/>
          </a:xfrm>
          <a:prstGeom prst="rect">
            <a:avLst/>
          </a:prstGeom>
        </p:spPr>
      </p:pic>
      <p:pic>
        <p:nvPicPr>
          <p:cNvPr id="9" name="Picture 8"/>
          <p:cNvPicPr>
            <a:picLocks noChangeAspect="1"/>
          </p:cNvPicPr>
          <p:nvPr/>
        </p:nvPicPr>
        <p:blipFill>
          <a:blip r:embed="rId4"/>
          <a:stretch>
            <a:fillRect/>
          </a:stretch>
        </p:blipFill>
        <p:spPr>
          <a:xfrm>
            <a:off x="3852543" y="1806281"/>
            <a:ext cx="2868297" cy="1933615"/>
          </a:xfrm>
          <a:prstGeom prst="rect">
            <a:avLst/>
          </a:prstGeom>
        </p:spPr>
      </p:pic>
      <p:pic>
        <p:nvPicPr>
          <p:cNvPr id="11" name="Picture 10"/>
          <p:cNvPicPr>
            <a:picLocks noChangeAspect="1"/>
          </p:cNvPicPr>
          <p:nvPr/>
        </p:nvPicPr>
        <p:blipFill>
          <a:blip r:embed="rId5"/>
          <a:stretch>
            <a:fillRect/>
          </a:stretch>
        </p:blipFill>
        <p:spPr>
          <a:xfrm>
            <a:off x="3386008" y="4712955"/>
            <a:ext cx="2109399" cy="1377815"/>
          </a:xfrm>
          <a:prstGeom prst="rect">
            <a:avLst/>
          </a:prstGeom>
        </p:spPr>
      </p:pic>
      <p:sp>
        <p:nvSpPr>
          <p:cNvPr id="12" name="Oval 11"/>
          <p:cNvSpPr/>
          <p:nvPr/>
        </p:nvSpPr>
        <p:spPr>
          <a:xfrm>
            <a:off x="496473" y="5637951"/>
            <a:ext cx="2297430" cy="45281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not meet criteria</a:t>
            </a:r>
          </a:p>
        </p:txBody>
      </p:sp>
      <p:sp>
        <p:nvSpPr>
          <p:cNvPr id="13" name="TextBox 12"/>
          <p:cNvSpPr txBox="1"/>
          <p:nvPr/>
        </p:nvSpPr>
        <p:spPr>
          <a:xfrm>
            <a:off x="628650" y="5653743"/>
            <a:ext cx="1812798" cy="523220"/>
          </a:xfrm>
          <a:prstGeom prst="rect">
            <a:avLst/>
          </a:prstGeom>
          <a:noFill/>
        </p:spPr>
        <p:txBody>
          <a:bodyPr wrap="square" rtlCol="0">
            <a:spAutoFit/>
          </a:bodyPr>
          <a:lstStyle/>
          <a:p>
            <a:pPr marL="285750" indent="-285750">
              <a:buFont typeface="Wingdings" panose="05000000000000000000" pitchFamily="2" charset="2"/>
              <a:buChar char="q"/>
            </a:pPr>
            <a:r>
              <a:rPr lang="en-US" sz="1400" dirty="0" smtClean="0">
                <a:solidFill>
                  <a:srgbClr val="002060"/>
                </a:solidFill>
                <a:latin typeface="Arial" panose="020B0604020202020204" pitchFamily="34" charset="0"/>
                <a:cs typeface="Arial" panose="020B0604020202020204" pitchFamily="34" charset="0"/>
              </a:rPr>
              <a:t>Does not meet criteria</a:t>
            </a:r>
            <a:endParaRPr lang="en-US"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4723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Workstation Evaluation Activity</a:t>
            </a:r>
            <a:endParaRPr lang="en-US" dirty="0"/>
          </a:p>
        </p:txBody>
      </p:sp>
      <p:sp>
        <p:nvSpPr>
          <p:cNvPr id="3" name="Content Placeholder 2"/>
          <p:cNvSpPr>
            <a:spLocks noGrp="1"/>
          </p:cNvSpPr>
          <p:nvPr>
            <p:ph idx="1"/>
          </p:nvPr>
        </p:nvSpPr>
        <p:spPr>
          <a:xfrm>
            <a:off x="628650" y="1738365"/>
            <a:ext cx="3732335" cy="4438598"/>
          </a:xfrm>
        </p:spPr>
        <p:txBody>
          <a:bodyPr/>
          <a:lstStyle/>
          <a:p>
            <a:pPr>
              <a:buFont typeface="Wingdings" panose="05000000000000000000" pitchFamily="2" charset="2"/>
              <a:buChar char="q"/>
            </a:pPr>
            <a:r>
              <a:rPr lang="en-US" sz="1800" b="0" dirty="0">
                <a:solidFill>
                  <a:srgbClr val="002060"/>
                </a:solidFill>
              </a:rPr>
              <a:t>Does this workstation meets the criteria to allow the </a:t>
            </a:r>
            <a:r>
              <a:rPr lang="en-US" sz="1800" b="0" dirty="0" smtClean="0">
                <a:solidFill>
                  <a:srgbClr val="002060"/>
                </a:solidFill>
              </a:rPr>
              <a:t>individual </a:t>
            </a:r>
            <a:r>
              <a:rPr lang="en-US" sz="1800" b="0" dirty="0">
                <a:solidFill>
                  <a:srgbClr val="002060"/>
                </a:solidFill>
              </a:rPr>
              <a:t>to work in the neutral position</a:t>
            </a:r>
            <a:r>
              <a:rPr lang="en-US" sz="1800" b="0" dirty="0" smtClean="0">
                <a:solidFill>
                  <a:srgbClr val="002060"/>
                </a:solidFill>
              </a:rPr>
              <a:t>?</a:t>
            </a:r>
            <a:endParaRPr lang="en-US" sz="1800" b="0" dirty="0" smtClean="0"/>
          </a:p>
          <a:p>
            <a:pPr lvl="1">
              <a:buFont typeface="Wingdings" panose="05000000000000000000" pitchFamily="2" charset="2"/>
              <a:buChar char="q"/>
            </a:pPr>
            <a:endParaRPr lang="en-US" dirty="0"/>
          </a:p>
          <a:p>
            <a:pPr lvl="1">
              <a:buFont typeface="Wingdings" panose="05000000000000000000" pitchFamily="2" charset="2"/>
              <a:buChar char="q"/>
            </a:pPr>
            <a:endParaRPr lang="en-US" dirty="0" smtClean="0"/>
          </a:p>
          <a:p>
            <a:pPr lvl="1">
              <a:buFont typeface="Wingdings" panose="05000000000000000000" pitchFamily="2" charset="2"/>
              <a:buChar char="q"/>
            </a:pPr>
            <a:endParaRPr lang="en-US" dirty="0"/>
          </a:p>
          <a:p>
            <a:pPr lvl="1">
              <a:buFont typeface="Wingdings" panose="05000000000000000000" pitchFamily="2" charset="2"/>
              <a:buChar char="q"/>
            </a:pPr>
            <a:endParaRPr lang="en-US" dirty="0" smtClean="0"/>
          </a:p>
          <a:p>
            <a:pPr lvl="1">
              <a:buFont typeface="Wingdings" panose="05000000000000000000" pitchFamily="2" charset="2"/>
              <a:buChar char="q"/>
            </a:pPr>
            <a:endParaRPr lang="en-US" dirty="0"/>
          </a:p>
          <a:p>
            <a:pPr lvl="1">
              <a:buFont typeface="Wingdings" panose="05000000000000000000" pitchFamily="2" charset="2"/>
              <a:buChar char="q"/>
            </a:pPr>
            <a:endParaRPr lang="en-US" dirty="0" smtClean="0"/>
          </a:p>
          <a:p>
            <a:pPr lvl="1">
              <a:buFont typeface="Wingdings" panose="05000000000000000000" pitchFamily="2" charset="2"/>
              <a:buChar char="q"/>
            </a:pPr>
            <a:r>
              <a:rPr lang="en-US" sz="1600" dirty="0" smtClean="0"/>
              <a:t>Meets </a:t>
            </a:r>
            <a:r>
              <a:rPr lang="en-US" sz="1600" dirty="0"/>
              <a:t>criteria</a:t>
            </a:r>
          </a:p>
          <a:p>
            <a:pPr lvl="1">
              <a:buFont typeface="Wingdings" panose="05000000000000000000" pitchFamily="2" charset="2"/>
              <a:buChar char="q"/>
            </a:pPr>
            <a:endParaRPr lang="en-US" sz="1600" dirty="0" smtClean="0"/>
          </a:p>
          <a:p>
            <a:pPr lvl="1">
              <a:buFont typeface="Wingdings" panose="05000000000000000000" pitchFamily="2" charset="2"/>
              <a:buChar char="q"/>
            </a:pPr>
            <a:r>
              <a:rPr lang="en-US" sz="1600" dirty="0" smtClean="0"/>
              <a:t>Does </a:t>
            </a:r>
            <a:r>
              <a:rPr lang="en-US" sz="1600" dirty="0"/>
              <a:t>not meet criteria</a:t>
            </a:r>
          </a:p>
          <a:p>
            <a:endParaRPr lang="en-US" dirty="0"/>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55</a:t>
            </a:fld>
            <a:endParaRPr lang="en-US" dirty="0"/>
          </a:p>
        </p:txBody>
      </p:sp>
      <p:pic>
        <p:nvPicPr>
          <p:cNvPr id="6" name="Picture 5"/>
          <p:cNvPicPr>
            <a:picLocks noChangeAspect="1"/>
          </p:cNvPicPr>
          <p:nvPr/>
        </p:nvPicPr>
        <p:blipFill>
          <a:blip r:embed="rId3"/>
          <a:stretch>
            <a:fillRect/>
          </a:stretch>
        </p:blipFill>
        <p:spPr>
          <a:xfrm>
            <a:off x="4722725" y="1626894"/>
            <a:ext cx="3778180" cy="4550070"/>
          </a:xfrm>
          <a:prstGeom prst="rect">
            <a:avLst/>
          </a:prstGeom>
        </p:spPr>
      </p:pic>
      <p:sp>
        <p:nvSpPr>
          <p:cNvPr id="7" name="Oval 6"/>
          <p:cNvSpPr/>
          <p:nvPr/>
        </p:nvSpPr>
        <p:spPr>
          <a:xfrm>
            <a:off x="7174523" y="2672862"/>
            <a:ext cx="1175657" cy="3818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611815" y="3476730"/>
            <a:ext cx="492370" cy="6330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852976" y="3949002"/>
            <a:ext cx="773723" cy="31149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878286" y="4260501"/>
            <a:ext cx="2190540" cy="6440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115049" y="4592097"/>
            <a:ext cx="496765" cy="122589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858000" y="5369927"/>
            <a:ext cx="1014883" cy="3416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a:stretch>
            <a:fillRect/>
          </a:stretch>
        </p:blipFill>
        <p:spPr>
          <a:xfrm>
            <a:off x="1745217" y="2787822"/>
            <a:ext cx="2103302" cy="1377815"/>
          </a:xfrm>
          <a:prstGeom prst="rect">
            <a:avLst/>
          </a:prstGeom>
        </p:spPr>
      </p:pic>
      <p:sp>
        <p:nvSpPr>
          <p:cNvPr id="14" name="Oval 13"/>
          <p:cNvSpPr/>
          <p:nvPr/>
        </p:nvSpPr>
        <p:spPr>
          <a:xfrm>
            <a:off x="1050054" y="4850509"/>
            <a:ext cx="2692958" cy="5266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91222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Stretching Exercises</a:t>
            </a:r>
            <a:endParaRPr lang="en-US" dirty="0"/>
          </a:p>
        </p:txBody>
      </p:sp>
      <p:sp>
        <p:nvSpPr>
          <p:cNvPr id="3" name="Content Placeholder 2"/>
          <p:cNvSpPr>
            <a:spLocks noGrp="1"/>
          </p:cNvSpPr>
          <p:nvPr>
            <p:ph idx="1"/>
          </p:nvPr>
        </p:nvSpPr>
        <p:spPr>
          <a:xfrm>
            <a:off x="628650" y="1825625"/>
            <a:ext cx="3983543" cy="4351338"/>
          </a:xfrm>
        </p:spPr>
        <p:txBody>
          <a:bodyPr/>
          <a:lstStyle/>
          <a:p>
            <a:pPr>
              <a:buFont typeface="Wingdings" panose="05000000000000000000" pitchFamily="2" charset="2"/>
              <a:buChar char="q"/>
            </a:pPr>
            <a:r>
              <a:rPr lang="en-US" b="0" dirty="0">
                <a:solidFill>
                  <a:srgbClr val="002060"/>
                </a:solidFill>
              </a:rPr>
              <a:t>Eyes</a:t>
            </a:r>
          </a:p>
          <a:p>
            <a:pPr lvl="1">
              <a:buFont typeface="Wingdings" panose="05000000000000000000" pitchFamily="2" charset="2"/>
              <a:buChar char="q"/>
            </a:pPr>
            <a:r>
              <a:rPr lang="en-US" dirty="0"/>
              <a:t>For every 20 minutes of computer use, look at an object 20 feet away for 20 seconds</a:t>
            </a:r>
          </a:p>
          <a:p>
            <a:pPr lvl="1">
              <a:buFont typeface="Wingdings" panose="05000000000000000000" pitchFamily="2" charset="2"/>
              <a:buChar char="q"/>
            </a:pPr>
            <a:r>
              <a:rPr lang="en-US" dirty="0"/>
              <a:t>Cup your eyes with your hands and close your eyes. Do not put any direct pressure on your eyes</a:t>
            </a:r>
          </a:p>
          <a:p>
            <a:pPr lvl="1">
              <a:buFont typeface="Wingdings" panose="05000000000000000000" pitchFamily="2" charset="2"/>
              <a:buChar char="q"/>
            </a:pPr>
            <a:r>
              <a:rPr lang="en-US" dirty="0"/>
              <a:t>Close your eyes and gradually lower your head</a:t>
            </a:r>
          </a:p>
          <a:p>
            <a:pPr lvl="1">
              <a:buFont typeface="Wingdings" panose="05000000000000000000" pitchFamily="2" charset="2"/>
              <a:buChar char="q"/>
            </a:pPr>
            <a:r>
              <a:rPr lang="en-US" dirty="0"/>
              <a:t>Move your eyes side to side and top to bottom</a:t>
            </a:r>
          </a:p>
          <a:p>
            <a:pPr>
              <a:buFont typeface="Wingdings" panose="05000000000000000000" pitchFamily="2" charset="2"/>
              <a:buChar char="q"/>
            </a:pPr>
            <a:r>
              <a:rPr lang="en-US" b="0" dirty="0">
                <a:solidFill>
                  <a:srgbClr val="002060"/>
                </a:solidFill>
              </a:rPr>
              <a:t>Legs</a:t>
            </a:r>
          </a:p>
          <a:p>
            <a:pPr lvl="1">
              <a:buFont typeface="Wingdings" panose="05000000000000000000" pitchFamily="2" charset="2"/>
              <a:buChar char="q"/>
            </a:pPr>
            <a:r>
              <a:rPr lang="en-US" dirty="0"/>
              <a:t>Rotate your ankles</a:t>
            </a:r>
          </a:p>
          <a:p>
            <a:endParaRPr lang="en-US" dirty="0"/>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56</a:t>
            </a:fld>
            <a:endParaRPr lang="en-US" dirty="0"/>
          </a:p>
        </p:txBody>
      </p:sp>
      <p:sp>
        <p:nvSpPr>
          <p:cNvPr id="7" name="TextBox 6"/>
          <p:cNvSpPr txBox="1"/>
          <p:nvPr/>
        </p:nvSpPr>
        <p:spPr>
          <a:xfrm>
            <a:off x="4843305" y="1806281"/>
            <a:ext cx="3999244" cy="3970318"/>
          </a:xfrm>
          <a:prstGeom prst="rect">
            <a:avLst/>
          </a:prstGeom>
          <a:noFill/>
        </p:spPr>
        <p:txBody>
          <a:bodyPr wrap="square" rtlCol="0">
            <a:spAutoFit/>
          </a:bodyPr>
          <a:lstStyle/>
          <a:p>
            <a:pPr marL="285750" indent="-285750">
              <a:buFont typeface="Wingdings" panose="05000000000000000000" pitchFamily="2" charset="2"/>
              <a:buChar char="q"/>
            </a:pPr>
            <a:r>
              <a:rPr lang="en-US" dirty="0">
                <a:solidFill>
                  <a:srgbClr val="002060"/>
                </a:solidFill>
              </a:rPr>
              <a:t>Upper Extremities</a:t>
            </a:r>
          </a:p>
          <a:p>
            <a:pPr marL="285750" indent="-4763">
              <a:buFont typeface="Wingdings" panose="05000000000000000000" pitchFamily="2" charset="2"/>
              <a:buChar char="q"/>
            </a:pPr>
            <a:r>
              <a:rPr lang="en-US" dirty="0">
                <a:solidFill>
                  <a:srgbClr val="002060"/>
                </a:solidFill>
              </a:rPr>
              <a:t> </a:t>
            </a:r>
            <a:r>
              <a:rPr lang="en-US" dirty="0" smtClean="0">
                <a:solidFill>
                  <a:srgbClr val="002060"/>
                </a:solidFill>
              </a:rPr>
              <a:t>Extend </a:t>
            </a:r>
            <a:r>
              <a:rPr lang="en-US" dirty="0">
                <a:solidFill>
                  <a:srgbClr val="002060"/>
                </a:solidFill>
              </a:rPr>
              <a:t>your arms and fingers and rotate</a:t>
            </a:r>
          </a:p>
          <a:p>
            <a:pPr marL="285750" indent="-4763">
              <a:buFont typeface="Wingdings" panose="05000000000000000000" pitchFamily="2" charset="2"/>
              <a:buChar char="q"/>
            </a:pPr>
            <a:r>
              <a:rPr lang="en-US" dirty="0">
                <a:solidFill>
                  <a:srgbClr val="002060"/>
                </a:solidFill>
              </a:rPr>
              <a:t> </a:t>
            </a:r>
            <a:r>
              <a:rPr lang="en-US" dirty="0" smtClean="0">
                <a:solidFill>
                  <a:srgbClr val="002060"/>
                </a:solidFill>
              </a:rPr>
              <a:t>With </a:t>
            </a:r>
            <a:r>
              <a:rPr lang="en-US" dirty="0">
                <a:solidFill>
                  <a:srgbClr val="002060"/>
                </a:solidFill>
              </a:rPr>
              <a:t>your arms at your sides, shake your fingers</a:t>
            </a:r>
          </a:p>
          <a:p>
            <a:pPr marL="285750" indent="-285750">
              <a:buFont typeface="Wingdings" panose="05000000000000000000" pitchFamily="2" charset="2"/>
              <a:buChar char="q"/>
            </a:pPr>
            <a:r>
              <a:rPr lang="en-US" dirty="0">
                <a:solidFill>
                  <a:srgbClr val="002060"/>
                </a:solidFill>
              </a:rPr>
              <a:t>Back</a:t>
            </a:r>
          </a:p>
          <a:p>
            <a:pPr marL="285750" indent="-4763">
              <a:buFont typeface="Wingdings" panose="05000000000000000000" pitchFamily="2" charset="2"/>
              <a:buChar char="q"/>
            </a:pPr>
            <a:r>
              <a:rPr lang="en-US" dirty="0">
                <a:solidFill>
                  <a:srgbClr val="002060"/>
                </a:solidFill>
              </a:rPr>
              <a:t> </a:t>
            </a:r>
            <a:r>
              <a:rPr lang="en-US" dirty="0" smtClean="0">
                <a:solidFill>
                  <a:srgbClr val="002060"/>
                </a:solidFill>
              </a:rPr>
              <a:t>While </a:t>
            </a:r>
            <a:r>
              <a:rPr lang="en-US" dirty="0">
                <a:solidFill>
                  <a:srgbClr val="002060"/>
                </a:solidFill>
              </a:rPr>
              <a:t>seated, elongate your back by pretending there is a cable attached to your head that is slowly pulling upwards</a:t>
            </a:r>
          </a:p>
          <a:p>
            <a:pPr marL="285750" indent="-4763">
              <a:buFont typeface="Wingdings" panose="05000000000000000000" pitchFamily="2" charset="2"/>
              <a:buChar char="q"/>
            </a:pPr>
            <a:r>
              <a:rPr lang="en-US" dirty="0">
                <a:solidFill>
                  <a:srgbClr val="002060"/>
                </a:solidFill>
              </a:rPr>
              <a:t>Slowly pull your arms back as far as you can, trying to touch your shoulder blades together</a:t>
            </a:r>
          </a:p>
          <a:p>
            <a:pPr marL="285750" indent="-4763">
              <a:buFont typeface="Wingdings" panose="05000000000000000000" pitchFamily="2" charset="2"/>
              <a:buChar char="q"/>
            </a:pPr>
            <a:r>
              <a:rPr lang="en-US" dirty="0">
                <a:solidFill>
                  <a:srgbClr val="002060"/>
                </a:solidFill>
              </a:rPr>
              <a:t>Shrug your shoulders</a:t>
            </a:r>
          </a:p>
        </p:txBody>
      </p:sp>
    </p:spTree>
    <p:extLst>
      <p:ext uri="{BB962C8B-B14F-4D97-AF65-F5344CB8AC3E}">
        <p14:creationId xmlns:p14="http://schemas.microsoft.com/office/powerpoint/2010/main" val="10802192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Knowledge Check</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1800" b="0" dirty="0">
                <a:solidFill>
                  <a:srgbClr val="002060"/>
                </a:solidFill>
              </a:rPr>
              <a:t>Which risk factor for WMSDs exist in the office environment? Select all that apply.</a:t>
            </a:r>
          </a:p>
          <a:p>
            <a:pPr lvl="1">
              <a:buFont typeface="Wingdings" panose="05000000000000000000" pitchFamily="2" charset="2"/>
              <a:buChar char="q"/>
            </a:pPr>
            <a:r>
              <a:rPr lang="en-US" dirty="0"/>
              <a:t>Posture/Position</a:t>
            </a:r>
          </a:p>
          <a:p>
            <a:pPr lvl="1">
              <a:buFont typeface="Wingdings" panose="05000000000000000000" pitchFamily="2" charset="2"/>
              <a:buChar char="q"/>
            </a:pPr>
            <a:r>
              <a:rPr lang="en-US" dirty="0"/>
              <a:t>Force</a:t>
            </a:r>
          </a:p>
          <a:p>
            <a:pPr lvl="1">
              <a:buFont typeface="Wingdings" panose="05000000000000000000" pitchFamily="2" charset="2"/>
              <a:buChar char="q"/>
            </a:pPr>
            <a:r>
              <a:rPr lang="en-US" dirty="0"/>
              <a:t>Duration</a:t>
            </a:r>
          </a:p>
          <a:p>
            <a:pPr lvl="1">
              <a:buFont typeface="Wingdings" panose="05000000000000000000" pitchFamily="2" charset="2"/>
              <a:buChar char="q"/>
            </a:pPr>
            <a:r>
              <a:rPr lang="en-US" dirty="0" smtClean="0"/>
              <a:t>Repetition</a:t>
            </a:r>
            <a:endParaRPr lang="en-US" dirty="0"/>
          </a:p>
          <a:p>
            <a:pPr lvl="1">
              <a:buFont typeface="Wingdings" panose="05000000000000000000" pitchFamily="2" charset="2"/>
              <a:buChar char="q"/>
            </a:pPr>
            <a:r>
              <a:rPr lang="en-US" dirty="0"/>
              <a:t>Compression/Contact Stress</a:t>
            </a:r>
          </a:p>
          <a:p>
            <a:pPr lvl="1">
              <a:buFont typeface="Wingdings" panose="05000000000000000000" pitchFamily="2" charset="2"/>
              <a:buChar char="q"/>
            </a:pPr>
            <a:r>
              <a:rPr lang="en-US" dirty="0"/>
              <a:t>Vibration</a:t>
            </a:r>
          </a:p>
          <a:p>
            <a:endParaRPr lang="en-US" dirty="0"/>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57</a:t>
            </a:fld>
            <a:endParaRPr lang="en-US" dirty="0"/>
          </a:p>
        </p:txBody>
      </p:sp>
      <p:sp>
        <p:nvSpPr>
          <p:cNvPr id="6" name="Oval 5"/>
          <p:cNvSpPr/>
          <p:nvPr/>
        </p:nvSpPr>
        <p:spPr>
          <a:xfrm>
            <a:off x="743578" y="2369928"/>
            <a:ext cx="2733151" cy="291403"/>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43578" y="2731633"/>
            <a:ext cx="2542233" cy="261257"/>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43578" y="2975619"/>
            <a:ext cx="2029767" cy="291402"/>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43578" y="3283955"/>
            <a:ext cx="2150347" cy="291402"/>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63675" y="3592291"/>
            <a:ext cx="3808325" cy="422031"/>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92737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Knowledge Check</a:t>
            </a:r>
            <a:endParaRPr lang="en-US" dirty="0"/>
          </a:p>
        </p:txBody>
      </p:sp>
      <p:sp>
        <p:nvSpPr>
          <p:cNvPr id="3" name="Content Placeholder 2"/>
          <p:cNvSpPr>
            <a:spLocks noGrp="1"/>
          </p:cNvSpPr>
          <p:nvPr>
            <p:ph idx="1"/>
          </p:nvPr>
        </p:nvSpPr>
        <p:spPr>
          <a:xfrm>
            <a:off x="628650" y="2622619"/>
            <a:ext cx="4274946" cy="3554343"/>
          </a:xfrm>
        </p:spPr>
        <p:txBody>
          <a:bodyPr/>
          <a:lstStyle/>
          <a:p>
            <a:pPr>
              <a:buFont typeface="Wingdings" panose="05000000000000000000" pitchFamily="2" charset="2"/>
              <a:buChar char="q"/>
            </a:pPr>
            <a:r>
              <a:rPr lang="en-US" sz="1800" b="0" dirty="0">
                <a:solidFill>
                  <a:srgbClr val="002060"/>
                </a:solidFill>
              </a:rPr>
              <a:t>Standing workstations</a:t>
            </a:r>
          </a:p>
          <a:p>
            <a:pPr>
              <a:buFont typeface="Wingdings" panose="05000000000000000000" pitchFamily="2" charset="2"/>
              <a:buChar char="q"/>
            </a:pPr>
            <a:r>
              <a:rPr lang="en-US" sz="1800" b="0" dirty="0">
                <a:solidFill>
                  <a:srgbClr val="002060"/>
                </a:solidFill>
              </a:rPr>
              <a:t>Keyboard tray</a:t>
            </a:r>
          </a:p>
          <a:p>
            <a:pPr>
              <a:buFont typeface="Wingdings" panose="05000000000000000000" pitchFamily="2" charset="2"/>
              <a:buChar char="q"/>
            </a:pPr>
            <a:r>
              <a:rPr lang="en-US" sz="1800" b="0" dirty="0">
                <a:solidFill>
                  <a:srgbClr val="002060"/>
                </a:solidFill>
              </a:rPr>
              <a:t>Monitor repositioning</a:t>
            </a:r>
          </a:p>
          <a:p>
            <a:pPr>
              <a:buFont typeface="Wingdings" panose="05000000000000000000" pitchFamily="2" charset="2"/>
              <a:buChar char="q"/>
            </a:pPr>
            <a:r>
              <a:rPr lang="en-US" sz="1800" b="0" dirty="0">
                <a:solidFill>
                  <a:srgbClr val="002060"/>
                </a:solidFill>
              </a:rPr>
              <a:t>Monitor arm</a:t>
            </a:r>
          </a:p>
          <a:p>
            <a:pPr>
              <a:buFont typeface="Wingdings" panose="05000000000000000000" pitchFamily="2" charset="2"/>
              <a:buChar char="q"/>
            </a:pPr>
            <a:r>
              <a:rPr lang="en-US" sz="1800" b="0" dirty="0">
                <a:solidFill>
                  <a:srgbClr val="002060"/>
                </a:solidFill>
              </a:rPr>
              <a:t>Document holder</a:t>
            </a:r>
          </a:p>
          <a:p>
            <a:pPr>
              <a:buFont typeface="Wingdings" panose="05000000000000000000" pitchFamily="2" charset="2"/>
              <a:buChar char="q"/>
            </a:pPr>
            <a:r>
              <a:rPr lang="en-US" sz="1800" b="0" dirty="0">
                <a:solidFill>
                  <a:srgbClr val="002060"/>
                </a:solidFill>
              </a:rPr>
              <a:t>Telephone headsets</a:t>
            </a:r>
          </a:p>
          <a:p>
            <a:pPr>
              <a:buFont typeface="Wingdings" panose="05000000000000000000" pitchFamily="2" charset="2"/>
              <a:buChar char="q"/>
            </a:pPr>
            <a:endParaRPr lang="en-US" dirty="0"/>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58</a:t>
            </a:fld>
            <a:endParaRPr lang="en-US" dirty="0"/>
          </a:p>
        </p:txBody>
      </p:sp>
      <p:pic>
        <p:nvPicPr>
          <p:cNvPr id="6" name="Picture 5"/>
          <p:cNvPicPr>
            <a:picLocks noChangeAspect="1"/>
          </p:cNvPicPr>
          <p:nvPr/>
        </p:nvPicPr>
        <p:blipFill>
          <a:blip r:embed="rId2"/>
          <a:stretch>
            <a:fillRect/>
          </a:stretch>
        </p:blipFill>
        <p:spPr>
          <a:xfrm>
            <a:off x="5064370" y="2351900"/>
            <a:ext cx="3320352" cy="2923575"/>
          </a:xfrm>
          <a:prstGeom prst="rect">
            <a:avLst/>
          </a:prstGeom>
        </p:spPr>
      </p:pic>
      <p:sp>
        <p:nvSpPr>
          <p:cNvPr id="7" name="TextBox 6"/>
          <p:cNvSpPr txBox="1"/>
          <p:nvPr/>
        </p:nvSpPr>
        <p:spPr>
          <a:xfrm>
            <a:off x="628650" y="1296955"/>
            <a:ext cx="7631095" cy="646331"/>
          </a:xfrm>
          <a:prstGeom prst="rect">
            <a:avLst/>
          </a:prstGeom>
          <a:noFill/>
        </p:spPr>
        <p:txBody>
          <a:bodyPr wrap="square" rtlCol="0">
            <a:spAutoFit/>
          </a:bodyPr>
          <a:lstStyle/>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Select which modifications may reduce WMSD risk in the situation portrayed in this photo.</a:t>
            </a:r>
            <a:endParaRPr lang="en-US" dirty="0">
              <a:solidFill>
                <a:srgbClr val="002060"/>
              </a:solidFill>
              <a:latin typeface="Arial" panose="020B0604020202020204" pitchFamily="34" charset="0"/>
              <a:cs typeface="Arial" panose="020B0604020202020204" pitchFamily="34" charset="0"/>
            </a:endParaRPr>
          </a:p>
        </p:txBody>
      </p:sp>
      <p:sp>
        <p:nvSpPr>
          <p:cNvPr id="8" name="Oval 7"/>
          <p:cNvSpPr/>
          <p:nvPr/>
        </p:nvSpPr>
        <p:spPr>
          <a:xfrm>
            <a:off x="628650" y="3005700"/>
            <a:ext cx="2486338" cy="331595"/>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28650" y="4110215"/>
            <a:ext cx="2400300" cy="361741"/>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28650" y="4500054"/>
            <a:ext cx="2843683" cy="386184"/>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4806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sz="1800" b="0" dirty="0">
                <a:solidFill>
                  <a:srgbClr val="002060"/>
                </a:solidFill>
              </a:rPr>
              <a:t>Office ergonomic risk factors found in an office setting include posture, compression, force, repetition, duration, and temperature.</a:t>
            </a:r>
          </a:p>
          <a:p>
            <a:pPr>
              <a:buFont typeface="Wingdings" panose="05000000000000000000" pitchFamily="2" charset="2"/>
              <a:buChar char="q"/>
            </a:pPr>
            <a:r>
              <a:rPr lang="en-US" sz="1800" b="0" dirty="0">
                <a:solidFill>
                  <a:srgbClr val="002060"/>
                </a:solidFill>
              </a:rPr>
              <a:t>Several types of equipment are available to consider when designing an office workstation to include the desk, work surface, work chair, foot rest, monitors, illumination, document holders, laptops, keyboards, input devices, and telephone headsets.</a:t>
            </a:r>
          </a:p>
          <a:p>
            <a:pPr>
              <a:buFont typeface="Wingdings" panose="05000000000000000000" pitchFamily="2" charset="2"/>
              <a:buChar char="q"/>
            </a:pPr>
            <a:r>
              <a:rPr lang="en-US" sz="1800" b="0" dirty="0">
                <a:solidFill>
                  <a:srgbClr val="002060"/>
                </a:solidFill>
              </a:rPr>
              <a:t>A Computer Workstation checklist can be found in 5100.23 Chapter 23.</a:t>
            </a:r>
          </a:p>
          <a:p>
            <a:pPr>
              <a:buFont typeface="Wingdings" panose="05000000000000000000" pitchFamily="2" charset="2"/>
              <a:buChar char="q"/>
            </a:pPr>
            <a:r>
              <a:rPr lang="en-US" sz="1800" b="0" dirty="0">
                <a:solidFill>
                  <a:srgbClr val="002060"/>
                </a:solidFill>
              </a:rPr>
              <a:t>Several visible indicators in the office can alert you as to when an employee’s workstation needs an assessment.</a:t>
            </a:r>
          </a:p>
          <a:p>
            <a:pPr>
              <a:buFont typeface="Wingdings" panose="05000000000000000000" pitchFamily="2" charset="2"/>
              <a:buChar char="q"/>
            </a:pPr>
            <a:r>
              <a:rPr lang="en-US" sz="1800" b="0" dirty="0">
                <a:solidFill>
                  <a:srgbClr val="002060"/>
                </a:solidFill>
              </a:rPr>
              <a:t>The Computer/electronics Accommodation Program (CAP) is available to help provide accommodations for employees with disabilities needing assistive technology</a:t>
            </a:r>
            <a:r>
              <a:rPr lang="en-US" sz="1800" b="0" dirty="0"/>
              <a:t>.</a:t>
            </a:r>
          </a:p>
          <a:p>
            <a:endParaRPr lang="en-US" dirty="0"/>
          </a:p>
        </p:txBody>
      </p:sp>
      <p:sp>
        <p:nvSpPr>
          <p:cNvPr id="4" name="Footer Placeholder 3"/>
          <p:cNvSpPr>
            <a:spLocks noGrp="1"/>
          </p:cNvSpPr>
          <p:nvPr>
            <p:ph type="ftr" sz="quarter" idx="11"/>
          </p:nvPr>
        </p:nvSpPr>
        <p:spPr/>
        <p:txBody>
          <a:bodyPr/>
          <a:lstStyle/>
          <a:p>
            <a:r>
              <a:rPr lang="en-US" dirty="0" smtClean="0"/>
              <a:t>CUI</a:t>
            </a:r>
            <a:endParaRPr lang="en-US" dirty="0"/>
          </a:p>
        </p:txBody>
      </p:sp>
      <p:sp>
        <p:nvSpPr>
          <p:cNvPr id="5" name="Slide Number Placeholder 4"/>
          <p:cNvSpPr>
            <a:spLocks noGrp="1"/>
          </p:cNvSpPr>
          <p:nvPr>
            <p:ph type="sldNum" sz="quarter" idx="12"/>
          </p:nvPr>
        </p:nvSpPr>
        <p:spPr/>
        <p:txBody>
          <a:bodyPr/>
          <a:lstStyle/>
          <a:p>
            <a:fld id="{8B03C775-769C-41DC-99F7-FC8D82FE38B2}" type="slidenum">
              <a:rPr lang="en-US" smtClean="0"/>
              <a:t>59</a:t>
            </a:fld>
            <a:endParaRPr lang="en-US" dirty="0"/>
          </a:p>
        </p:txBody>
      </p:sp>
    </p:spTree>
    <p:extLst>
      <p:ext uri="{BB962C8B-B14F-4D97-AF65-F5344CB8AC3E}">
        <p14:creationId xmlns:p14="http://schemas.microsoft.com/office/powerpoint/2010/main" val="205910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Ergonomic Risk Factors</a:t>
            </a:r>
            <a:endParaRPr lang="en-US" sz="2800" dirty="0"/>
          </a:p>
        </p:txBody>
      </p:sp>
      <p:sp>
        <p:nvSpPr>
          <p:cNvPr id="3" name="Content Placeholder 2"/>
          <p:cNvSpPr>
            <a:spLocks noGrp="1"/>
          </p:cNvSpPr>
          <p:nvPr>
            <p:ph idx="1"/>
          </p:nvPr>
        </p:nvSpPr>
        <p:spPr>
          <a:xfrm>
            <a:off x="628650" y="1424354"/>
            <a:ext cx="7886700" cy="4931997"/>
          </a:xfrm>
        </p:spPr>
        <p:txBody>
          <a:bodyPr/>
          <a:lstStyle/>
          <a:p>
            <a:pPr marL="0" indent="0">
              <a:buNone/>
            </a:pPr>
            <a:r>
              <a:rPr lang="en-US" sz="2200" dirty="0" smtClean="0">
                <a:solidFill>
                  <a:srgbClr val="002060"/>
                </a:solidFill>
              </a:rPr>
              <a:t>These ergonomic risk factors are usually found in an office setting:</a:t>
            </a:r>
          </a:p>
          <a:p>
            <a:pPr>
              <a:buFont typeface="Wingdings" panose="05000000000000000000" pitchFamily="2" charset="2"/>
              <a:buChar char="q"/>
            </a:pPr>
            <a:r>
              <a:rPr lang="en-US" sz="1400" dirty="0" smtClean="0">
                <a:solidFill>
                  <a:srgbClr val="002060"/>
                </a:solidFill>
              </a:rPr>
              <a:t>Posture</a:t>
            </a:r>
          </a:p>
          <a:p>
            <a:pPr lvl="1">
              <a:buFont typeface="Wingdings" panose="05000000000000000000" pitchFamily="2" charset="2"/>
              <a:buChar char="q"/>
            </a:pPr>
            <a:r>
              <a:rPr lang="en-US" sz="1400" dirty="0" smtClean="0"/>
              <a:t>Non-neutral postures can put the hands, arms, wrists, neck, shoulders and legs at risk for Work-related musculoskeletal disorders (WMSDs)</a:t>
            </a:r>
          </a:p>
          <a:p>
            <a:pPr>
              <a:buFont typeface="Wingdings" panose="05000000000000000000" pitchFamily="2" charset="2"/>
              <a:buChar char="q"/>
            </a:pPr>
            <a:r>
              <a:rPr lang="en-US" sz="1400" dirty="0" smtClean="0">
                <a:solidFill>
                  <a:srgbClr val="002060"/>
                </a:solidFill>
              </a:rPr>
              <a:t>Compression</a:t>
            </a:r>
          </a:p>
          <a:p>
            <a:pPr lvl="1">
              <a:buFont typeface="Wingdings" panose="05000000000000000000" pitchFamily="2" charset="2"/>
              <a:buChar char="q"/>
            </a:pPr>
            <a:r>
              <a:rPr lang="en-US" sz="1400" dirty="0" smtClean="0"/>
              <a:t>Contact stress on thighs, arm and palms</a:t>
            </a:r>
          </a:p>
          <a:p>
            <a:pPr>
              <a:buFont typeface="Wingdings" panose="05000000000000000000" pitchFamily="2" charset="2"/>
              <a:buChar char="q"/>
            </a:pPr>
            <a:r>
              <a:rPr lang="en-US" sz="1400" dirty="0" smtClean="0">
                <a:solidFill>
                  <a:srgbClr val="002060"/>
                </a:solidFill>
              </a:rPr>
              <a:t>Force</a:t>
            </a:r>
          </a:p>
          <a:p>
            <a:pPr lvl="1">
              <a:buFont typeface="Wingdings" panose="05000000000000000000" pitchFamily="2" charset="2"/>
              <a:buChar char="q"/>
            </a:pPr>
            <a:r>
              <a:rPr lang="en-US" sz="1400" dirty="0" smtClean="0"/>
              <a:t>Static muscle loading</a:t>
            </a:r>
          </a:p>
          <a:p>
            <a:pPr>
              <a:buFont typeface="Wingdings" panose="05000000000000000000" pitchFamily="2" charset="2"/>
              <a:buChar char="q"/>
            </a:pPr>
            <a:r>
              <a:rPr lang="en-US" sz="1400" dirty="0" smtClean="0">
                <a:solidFill>
                  <a:srgbClr val="002060"/>
                </a:solidFill>
              </a:rPr>
              <a:t>Repetition</a:t>
            </a:r>
          </a:p>
          <a:p>
            <a:pPr lvl="1">
              <a:buFont typeface="Wingdings" panose="05000000000000000000" pitchFamily="2" charset="2"/>
              <a:buChar char="q"/>
            </a:pPr>
            <a:r>
              <a:rPr lang="en-US" sz="1400" dirty="0" smtClean="0"/>
              <a:t>Some tasks can cause highly repetitive motions with little recovery time</a:t>
            </a:r>
          </a:p>
          <a:p>
            <a:pPr>
              <a:buFont typeface="Wingdings" panose="05000000000000000000" pitchFamily="2" charset="2"/>
              <a:buChar char="q"/>
            </a:pPr>
            <a:r>
              <a:rPr lang="en-US" sz="1400" dirty="0" smtClean="0">
                <a:solidFill>
                  <a:srgbClr val="002060"/>
                </a:solidFill>
              </a:rPr>
              <a:t>Duration</a:t>
            </a:r>
          </a:p>
          <a:p>
            <a:pPr lvl="1">
              <a:buFont typeface="Wingdings" panose="05000000000000000000" pitchFamily="2" charset="2"/>
              <a:buChar char="q"/>
            </a:pPr>
            <a:r>
              <a:rPr lang="en-US" sz="1400" dirty="0" smtClean="0"/>
              <a:t>Visual demands from constant attention</a:t>
            </a:r>
          </a:p>
          <a:p>
            <a:pPr>
              <a:buFont typeface="Wingdings" panose="05000000000000000000" pitchFamily="2" charset="2"/>
              <a:buChar char="q"/>
            </a:pPr>
            <a:r>
              <a:rPr lang="en-US" sz="1400" dirty="0" smtClean="0">
                <a:solidFill>
                  <a:srgbClr val="002060"/>
                </a:solidFill>
              </a:rPr>
              <a:t>Temperature</a:t>
            </a:r>
          </a:p>
          <a:p>
            <a:pPr lvl="1">
              <a:buFont typeface="Wingdings" panose="05000000000000000000" pitchFamily="2" charset="2"/>
              <a:buChar char="q"/>
            </a:pPr>
            <a:r>
              <a:rPr lang="en-US" sz="1400" dirty="0" smtClean="0"/>
              <a:t>Cold computer rooms can impede blood flow</a:t>
            </a:r>
            <a:endParaRPr lang="en-US" sz="1400" dirty="0"/>
          </a:p>
        </p:txBody>
      </p:sp>
      <p:sp>
        <p:nvSpPr>
          <p:cNvPr id="4" name="Slide Number Placeholder 3"/>
          <p:cNvSpPr>
            <a:spLocks noGrp="1"/>
          </p:cNvSpPr>
          <p:nvPr>
            <p:ph type="sldNum" sz="quarter" idx="12"/>
          </p:nvPr>
        </p:nvSpPr>
        <p:spPr/>
        <p:txBody>
          <a:bodyPr/>
          <a:lstStyle/>
          <a:p>
            <a:fld id="{8B03C775-769C-41DC-99F7-FC8D82FE38B2}" type="slidenum">
              <a:rPr lang="en-US" smtClean="0"/>
              <a:t>6</a:t>
            </a:fld>
            <a:endParaRPr lang="en-US" dirty="0"/>
          </a:p>
        </p:txBody>
      </p:sp>
      <p:pic>
        <p:nvPicPr>
          <p:cNvPr id="5" name="Picture 4"/>
          <p:cNvPicPr>
            <a:picLocks noChangeAspect="1"/>
          </p:cNvPicPr>
          <p:nvPr/>
        </p:nvPicPr>
        <p:blipFill>
          <a:blip r:embed="rId2"/>
          <a:stretch>
            <a:fillRect/>
          </a:stretch>
        </p:blipFill>
        <p:spPr>
          <a:xfrm>
            <a:off x="5219018" y="2898402"/>
            <a:ext cx="3012141" cy="1353671"/>
          </a:xfrm>
          <a:prstGeom prst="rect">
            <a:avLst/>
          </a:prstGeom>
        </p:spPr>
      </p:pic>
      <p:pic>
        <p:nvPicPr>
          <p:cNvPr id="6" name="Picture 5"/>
          <p:cNvPicPr>
            <a:picLocks noChangeAspect="1"/>
          </p:cNvPicPr>
          <p:nvPr/>
        </p:nvPicPr>
        <p:blipFill>
          <a:blip r:embed="rId3"/>
          <a:stretch>
            <a:fillRect/>
          </a:stretch>
        </p:blipFill>
        <p:spPr>
          <a:xfrm>
            <a:off x="5745341" y="4617198"/>
            <a:ext cx="2330824" cy="1739153"/>
          </a:xfrm>
          <a:prstGeom prst="rect">
            <a:avLst/>
          </a:prstGeom>
        </p:spPr>
      </p:pic>
      <p:sp>
        <p:nvSpPr>
          <p:cNvPr id="7" name="Footer Placeholder 6"/>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2268966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Office Ergonomics</a:t>
            </a:r>
            <a:endParaRPr lang="en-US" sz="2800" dirty="0"/>
          </a:p>
        </p:txBody>
      </p:sp>
      <p:sp>
        <p:nvSpPr>
          <p:cNvPr id="3" name="Content Placeholder 2"/>
          <p:cNvSpPr>
            <a:spLocks noGrp="1"/>
          </p:cNvSpPr>
          <p:nvPr>
            <p:ph idx="1"/>
          </p:nvPr>
        </p:nvSpPr>
        <p:spPr>
          <a:xfrm>
            <a:off x="628650" y="1825625"/>
            <a:ext cx="5251155" cy="4351338"/>
          </a:xfrm>
        </p:spPr>
        <p:txBody>
          <a:bodyPr>
            <a:normAutofit/>
          </a:bodyPr>
          <a:lstStyle/>
          <a:p>
            <a:pPr marL="182880" indent="-182880">
              <a:lnSpc>
                <a:spcPct val="100000"/>
              </a:lnSpc>
              <a:spcBef>
                <a:spcPts val="400"/>
              </a:spcBef>
              <a:buFont typeface="Wingdings" panose="05000000000000000000" pitchFamily="2" charset="2"/>
              <a:buChar char="q"/>
            </a:pPr>
            <a:r>
              <a:rPr lang="en-US" b="0" dirty="0" smtClean="0">
                <a:solidFill>
                  <a:srgbClr val="002060"/>
                </a:solidFill>
              </a:rPr>
              <a:t>Steady typing involves heavy repetition with little opportunity for muscle recovery and inadequate recovery time leads to fatigue.</a:t>
            </a:r>
          </a:p>
          <a:p>
            <a:pPr>
              <a:buFont typeface="Wingdings" panose="05000000000000000000" pitchFamily="2" charset="2"/>
              <a:buChar char="q"/>
            </a:pPr>
            <a:endParaRPr lang="en-US" dirty="0" smtClean="0">
              <a:solidFill>
                <a:srgbClr val="002060"/>
              </a:solidFill>
            </a:endParaRPr>
          </a:p>
          <a:p>
            <a:pPr>
              <a:buFont typeface="Wingdings" panose="05000000000000000000" pitchFamily="2" charset="2"/>
              <a:buChar char="q"/>
            </a:pPr>
            <a:r>
              <a:rPr lang="en-US" b="0" dirty="0" smtClean="0">
                <a:solidFill>
                  <a:srgbClr val="002060"/>
                </a:solidFill>
              </a:rPr>
              <a:t>Computer tasks can often be visually demanding. Stress and requirements for constant attention are contributing factors.</a:t>
            </a:r>
          </a:p>
          <a:p>
            <a:pPr>
              <a:buFont typeface="Wingdings" panose="05000000000000000000" pitchFamily="2" charset="2"/>
              <a:buChar char="q"/>
            </a:pPr>
            <a:endParaRPr lang="en-US" dirty="0" smtClean="0">
              <a:solidFill>
                <a:srgbClr val="002060"/>
              </a:solidFill>
            </a:endParaRPr>
          </a:p>
          <a:p>
            <a:pPr>
              <a:buFont typeface="Wingdings" panose="05000000000000000000" pitchFamily="2" charset="2"/>
              <a:buChar char="q"/>
            </a:pPr>
            <a:r>
              <a:rPr lang="en-US" b="0" dirty="0" smtClean="0">
                <a:solidFill>
                  <a:srgbClr val="002060"/>
                </a:solidFill>
              </a:rPr>
              <a:t>Many offices are kept at cold temperatures for the sake of equipment. Cold temperatures are also a risk factor. </a:t>
            </a:r>
            <a:endParaRPr lang="en-US" b="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7</a:t>
            </a:fld>
            <a:endParaRPr lang="en-US" dirty="0"/>
          </a:p>
        </p:txBody>
      </p:sp>
      <p:pic>
        <p:nvPicPr>
          <p:cNvPr id="5" name="Picture 4"/>
          <p:cNvPicPr>
            <a:picLocks noChangeAspect="1"/>
          </p:cNvPicPr>
          <p:nvPr/>
        </p:nvPicPr>
        <p:blipFill>
          <a:blip r:embed="rId2"/>
          <a:stretch>
            <a:fillRect/>
          </a:stretch>
        </p:blipFill>
        <p:spPr>
          <a:xfrm>
            <a:off x="6093068" y="1870077"/>
            <a:ext cx="2549769" cy="3871300"/>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11191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Office Desk</a:t>
            </a:r>
            <a:endParaRPr lang="en-US" sz="28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800" b="0" dirty="0" smtClean="0">
                <a:solidFill>
                  <a:srgbClr val="002060"/>
                </a:solidFill>
              </a:rPr>
              <a:t>The desk dictates the height of the monitor,</a:t>
            </a:r>
          </a:p>
          <a:p>
            <a:pPr marL="233363" indent="0">
              <a:buNone/>
            </a:pPr>
            <a:r>
              <a:rPr lang="en-US" sz="1800" b="0" dirty="0">
                <a:solidFill>
                  <a:srgbClr val="002060"/>
                </a:solidFill>
              </a:rPr>
              <a:t>k</a:t>
            </a:r>
            <a:r>
              <a:rPr lang="en-US" sz="1800" b="0" dirty="0" smtClean="0">
                <a:solidFill>
                  <a:srgbClr val="002060"/>
                </a:solidFill>
              </a:rPr>
              <a:t>eyboard and mouse and has a direct impact on posture.</a:t>
            </a:r>
          </a:p>
          <a:p>
            <a:pPr marL="0" indent="0">
              <a:buNone/>
            </a:pPr>
            <a:endParaRPr lang="en-US" sz="1800" b="0" dirty="0">
              <a:solidFill>
                <a:srgbClr val="002060"/>
              </a:solidFill>
            </a:endParaRPr>
          </a:p>
          <a:p>
            <a:pPr>
              <a:buFont typeface="Wingdings" panose="05000000000000000000" pitchFamily="2" charset="2"/>
              <a:buChar char="q"/>
            </a:pPr>
            <a:r>
              <a:rPr lang="en-US" sz="1800" b="0" dirty="0" smtClean="0">
                <a:solidFill>
                  <a:srgbClr val="002060"/>
                </a:solidFill>
              </a:rPr>
              <a:t>How can we help the desk fit the widest range of users?</a:t>
            </a:r>
          </a:p>
          <a:p>
            <a:pPr marL="0" indent="0">
              <a:buNone/>
            </a:pPr>
            <a:r>
              <a:rPr lang="en-US" sz="1800" b="0" dirty="0" smtClean="0">
                <a:solidFill>
                  <a:srgbClr val="002060"/>
                </a:solidFill>
              </a:rPr>
              <a:t>	</a:t>
            </a:r>
          </a:p>
          <a:p>
            <a:pPr marL="0" indent="0">
              <a:buNone/>
            </a:pPr>
            <a:r>
              <a:rPr lang="en-US" sz="1800" b="0" dirty="0">
                <a:solidFill>
                  <a:srgbClr val="002060"/>
                </a:solidFill>
              </a:rPr>
              <a:t>	</a:t>
            </a:r>
            <a:r>
              <a:rPr lang="en-US" sz="1800" b="0" dirty="0" smtClean="0">
                <a:solidFill>
                  <a:srgbClr val="002060"/>
                </a:solidFill>
              </a:rPr>
              <a:t>Desk risers.</a:t>
            </a:r>
          </a:p>
          <a:p>
            <a:pPr marL="0" indent="0">
              <a:buNone/>
            </a:pPr>
            <a:r>
              <a:rPr lang="en-US" sz="1800" b="0" dirty="0">
                <a:solidFill>
                  <a:srgbClr val="002060"/>
                </a:solidFill>
              </a:rPr>
              <a:t>	</a:t>
            </a:r>
            <a:endParaRPr lang="en-US" sz="1800" b="0" dirty="0" smtClean="0">
              <a:solidFill>
                <a:srgbClr val="002060"/>
              </a:solidFill>
            </a:endParaRPr>
          </a:p>
          <a:p>
            <a:pPr marL="0" indent="0">
              <a:buNone/>
            </a:pPr>
            <a:r>
              <a:rPr lang="en-US" sz="1800" b="0" dirty="0">
                <a:solidFill>
                  <a:srgbClr val="002060"/>
                </a:solidFill>
              </a:rPr>
              <a:t>	</a:t>
            </a:r>
            <a:r>
              <a:rPr lang="en-US" sz="1800" b="0" dirty="0" smtClean="0">
                <a:solidFill>
                  <a:srgbClr val="002060"/>
                </a:solidFill>
              </a:rPr>
              <a:t>Adjustable chairs.</a:t>
            </a:r>
          </a:p>
          <a:p>
            <a:pPr marL="0" indent="0">
              <a:buNone/>
            </a:pPr>
            <a:r>
              <a:rPr lang="en-US" sz="1800" b="0" dirty="0">
                <a:solidFill>
                  <a:srgbClr val="002060"/>
                </a:solidFill>
              </a:rPr>
              <a:t>	</a:t>
            </a:r>
            <a:endParaRPr lang="en-US" sz="1800" b="0" dirty="0" smtClean="0">
              <a:solidFill>
                <a:srgbClr val="002060"/>
              </a:solidFill>
            </a:endParaRPr>
          </a:p>
          <a:p>
            <a:pPr marL="0" indent="0">
              <a:buNone/>
            </a:pPr>
            <a:r>
              <a:rPr lang="en-US" sz="1800" b="0" dirty="0">
                <a:solidFill>
                  <a:srgbClr val="002060"/>
                </a:solidFill>
              </a:rPr>
              <a:t>	</a:t>
            </a:r>
            <a:r>
              <a:rPr lang="en-US" sz="1800" b="0" dirty="0" smtClean="0">
                <a:solidFill>
                  <a:srgbClr val="002060"/>
                </a:solidFill>
              </a:rPr>
              <a:t>Sit/stand workstations.</a:t>
            </a:r>
            <a:endParaRPr lang="en-US" sz="1800" b="0" dirty="0">
              <a:solidFill>
                <a:srgbClr val="002060"/>
              </a:solidFill>
            </a:endParaRPr>
          </a:p>
        </p:txBody>
      </p:sp>
      <p:sp>
        <p:nvSpPr>
          <p:cNvPr id="4" name="Slide Number Placeholder 3"/>
          <p:cNvSpPr>
            <a:spLocks noGrp="1"/>
          </p:cNvSpPr>
          <p:nvPr>
            <p:ph type="sldNum" sz="quarter" idx="12"/>
          </p:nvPr>
        </p:nvSpPr>
        <p:spPr/>
        <p:txBody>
          <a:bodyPr/>
          <a:lstStyle/>
          <a:p>
            <a:fld id="{8B03C775-769C-41DC-99F7-FC8D82FE38B2}" type="slidenum">
              <a:rPr lang="en-US" smtClean="0"/>
              <a:t>8</a:t>
            </a:fld>
            <a:endParaRPr lang="en-US" dirty="0"/>
          </a:p>
        </p:txBody>
      </p:sp>
      <p:pic>
        <p:nvPicPr>
          <p:cNvPr id="5" name="Picture 4"/>
          <p:cNvPicPr>
            <a:picLocks noChangeAspect="1"/>
          </p:cNvPicPr>
          <p:nvPr/>
        </p:nvPicPr>
        <p:blipFill>
          <a:blip r:embed="rId2"/>
          <a:stretch>
            <a:fillRect/>
          </a:stretch>
        </p:blipFill>
        <p:spPr>
          <a:xfrm>
            <a:off x="4572000" y="3348842"/>
            <a:ext cx="3455377" cy="2828121"/>
          </a:xfrm>
          <a:prstGeom prst="rect">
            <a:avLst/>
          </a:prstGeom>
        </p:spPr>
      </p:pic>
      <p:sp>
        <p:nvSpPr>
          <p:cNvPr id="6" name="Footer Placeholder 5"/>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679286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Sit/Stand or Adjustable Desk</a:t>
            </a:r>
            <a:endParaRPr lang="en-US" sz="2800" dirty="0"/>
          </a:p>
        </p:txBody>
      </p:sp>
      <p:pic>
        <p:nvPicPr>
          <p:cNvPr id="5" name="Content Placeholder 4"/>
          <p:cNvPicPr>
            <a:picLocks noGrp="1" noChangeAspect="1"/>
          </p:cNvPicPr>
          <p:nvPr>
            <p:ph idx="1"/>
          </p:nvPr>
        </p:nvPicPr>
        <p:blipFill>
          <a:blip r:embed="rId2"/>
          <a:stretch>
            <a:fillRect/>
          </a:stretch>
        </p:blipFill>
        <p:spPr>
          <a:xfrm>
            <a:off x="5020407" y="1591407"/>
            <a:ext cx="3838101" cy="2947941"/>
          </a:xfrm>
          <a:prstGeom prst="rect">
            <a:avLst/>
          </a:prstGeom>
        </p:spPr>
      </p:pic>
      <p:sp>
        <p:nvSpPr>
          <p:cNvPr id="4" name="Slide Number Placeholder 3"/>
          <p:cNvSpPr>
            <a:spLocks noGrp="1"/>
          </p:cNvSpPr>
          <p:nvPr>
            <p:ph type="sldNum" sz="quarter" idx="12"/>
          </p:nvPr>
        </p:nvSpPr>
        <p:spPr/>
        <p:txBody>
          <a:bodyPr/>
          <a:lstStyle/>
          <a:p>
            <a:fld id="{8B03C775-769C-41DC-99F7-FC8D82FE38B2}" type="slidenum">
              <a:rPr lang="en-US" smtClean="0"/>
              <a:t>9</a:t>
            </a:fld>
            <a:endParaRPr lang="en-US" dirty="0"/>
          </a:p>
        </p:txBody>
      </p:sp>
      <p:sp>
        <p:nvSpPr>
          <p:cNvPr id="6" name="TextBox 5"/>
          <p:cNvSpPr txBox="1"/>
          <p:nvPr/>
        </p:nvSpPr>
        <p:spPr>
          <a:xfrm>
            <a:off x="791308" y="1690689"/>
            <a:ext cx="4152832" cy="4524315"/>
          </a:xfrm>
          <a:prstGeom prst="rect">
            <a:avLst/>
          </a:prstGeom>
          <a:noFill/>
        </p:spPr>
        <p:txBody>
          <a:bodyPr wrap="square" rtlCol="0">
            <a:spAutoFit/>
          </a:bodyPr>
          <a:lstStyle/>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An adjustable desk allows the user to alternate sitting and standing.</a:t>
            </a:r>
          </a:p>
          <a:p>
            <a:endParaRPr lang="en-US" dirty="0" smtClean="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Provides alternative posture for workers with back problems.</a:t>
            </a:r>
          </a:p>
          <a:p>
            <a:endParaRPr lang="en-US" dirty="0" smtClean="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Benefits</a:t>
            </a:r>
          </a:p>
          <a:p>
            <a:pPr marL="742950" lvl="1"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Minimizes fatigue or discomfort associated with continuous sitting or standing. </a:t>
            </a:r>
          </a:p>
          <a:p>
            <a:pPr lvl="1"/>
            <a:endParaRPr lang="en-US" dirty="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Cons</a:t>
            </a:r>
          </a:p>
          <a:p>
            <a:pPr marL="742950" lvl="1" indent="-285750">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Potential for stress on lower back resulting from static standing posture.</a:t>
            </a:r>
            <a:endParaRPr lang="en-US" dirty="0">
              <a:solidFill>
                <a:srgbClr val="002060"/>
              </a:solidFill>
              <a:latin typeface="Arial" panose="020B0604020202020204" pitchFamily="34" charset="0"/>
              <a:cs typeface="Arial" panose="020B0604020202020204" pitchFamily="34" charset="0"/>
            </a:endParaRPr>
          </a:p>
          <a:p>
            <a:endParaRPr lang="en-US" dirty="0"/>
          </a:p>
        </p:txBody>
      </p:sp>
      <p:sp>
        <p:nvSpPr>
          <p:cNvPr id="3" name="Footer Placeholder 2"/>
          <p:cNvSpPr>
            <a:spLocks noGrp="1"/>
          </p:cNvSpPr>
          <p:nvPr>
            <p:ph type="ftr" sz="quarter" idx="11"/>
          </p:nvPr>
        </p:nvSpPr>
        <p:spPr/>
        <p:txBody>
          <a:bodyPr/>
          <a:lstStyle/>
          <a:p>
            <a:r>
              <a:rPr lang="en-US" dirty="0" smtClean="0"/>
              <a:t>CUI</a:t>
            </a:r>
            <a:endParaRPr lang="en-US" dirty="0"/>
          </a:p>
        </p:txBody>
      </p:sp>
    </p:spTree>
    <p:extLst>
      <p:ext uri="{BB962C8B-B14F-4D97-AF65-F5344CB8AC3E}">
        <p14:creationId xmlns:p14="http://schemas.microsoft.com/office/powerpoint/2010/main" val="2028730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DC97621621AF44B94E0BBD6B6E7844" ma:contentTypeVersion="11" ma:contentTypeDescription="Create a new document." ma:contentTypeScope="" ma:versionID="d79284ea41291155126104a9f82d0122">
  <xsd:schema xmlns:xsd="http://www.w3.org/2001/XMLSchema" xmlns:xs="http://www.w3.org/2001/XMLSchema" xmlns:p="http://schemas.microsoft.com/office/2006/metadata/properties" xmlns:ns2="840153aa-df87-41e1-af4d-9e9c2d7fe509" xmlns:ns3="34541ff9-a37a-43af-a039-5095a8c185e8" targetNamespace="http://schemas.microsoft.com/office/2006/metadata/properties" ma:root="true" ma:fieldsID="eb15826890f0fe18ae6d407722106b8b" ns2:_="" ns3:_="">
    <xsd:import namespace="840153aa-df87-41e1-af4d-9e9c2d7fe509"/>
    <xsd:import namespace="34541ff9-a37a-43af-a039-5095a8c185e8"/>
    <xsd:element name="properties">
      <xsd:complexType>
        <xsd:sequence>
          <xsd:element name="documentManagement">
            <xsd:complexType>
              <xsd:all>
                <xsd:element ref="ns2:MediaServiceMetadata" minOccurs="0"/>
                <xsd:element ref="ns2:MediaServiceFastMetadata" minOccurs="0"/>
                <xsd:element ref="ns2:Category"/>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153aa-df87-41e1-af4d-9e9c2d7fe5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y" ma:index="10" ma:displayName="Category" ma:description="metadata column to filter files by category" ma:format="RadioButtons" ma:internalName="Category">
      <xsd:simpleType>
        <xsd:union memberTypes="dms:Text">
          <xsd:simpleType>
            <xsd:restriction base="dms:Choice">
              <xsd:enumeration value="Quarterly Narrative"/>
              <xsd:enumeration value="Guidance"/>
              <xsd:enumeration value="Social Media"/>
              <xsd:enumeration value="COVID"/>
              <xsd:enumeration value="BMS"/>
              <xsd:enumeration value="Logos"/>
              <xsd:enumeration value="Strategic Design"/>
              <xsd:enumeration value="Instruction"/>
              <xsd:enumeration value="Comm Prod Videos"/>
              <xsd:enumeration value="Logo Primary"/>
              <xsd:enumeration value="Logo Secondary"/>
              <xsd:enumeration value="Logo Seal"/>
              <xsd:enumeration value="Template Business Card"/>
              <xsd:enumeration value="Template Powerpoint Presentation"/>
              <xsd:enumeration value="Template White and Issue Papers"/>
            </xsd:restriction>
          </xsd:simpleType>
        </xsd:un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541ff9-a37a-43af-a039-5095a8c185e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840153aa-df87-41e1-af4d-9e9c2d7fe509">Template Powerpoint Presentation</Category>
  </documentManagement>
</p:properties>
</file>

<file path=customXml/itemProps1.xml><?xml version="1.0" encoding="utf-8"?>
<ds:datastoreItem xmlns:ds="http://schemas.openxmlformats.org/officeDocument/2006/customXml" ds:itemID="{F4B53900-0AAA-49AB-BBDA-64280B304D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153aa-df87-41e1-af4d-9e9c2d7fe509"/>
    <ds:schemaRef ds:uri="34541ff9-a37a-43af-a039-5095a8c185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D30397-FC5E-4A0D-BAD5-7AA395ECA963}">
  <ds:schemaRefs>
    <ds:schemaRef ds:uri="http://schemas.microsoft.com/sharepoint/v3/contenttype/forms"/>
  </ds:schemaRefs>
</ds:datastoreItem>
</file>

<file path=customXml/itemProps3.xml><?xml version="1.0" encoding="utf-8"?>
<ds:datastoreItem xmlns:ds="http://schemas.openxmlformats.org/officeDocument/2006/customXml" ds:itemID="{BB184ED0-4207-4FC1-8F72-499A84975C3A}">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34541ff9-a37a-43af-a039-5095a8c185e8"/>
    <ds:schemaRef ds:uri="http://purl.org/dc/terms/"/>
    <ds:schemaRef ds:uri="840153aa-df87-41e1-af4d-9e9c2d7fe509"/>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6053</TotalTime>
  <Words>3960</Words>
  <Application>Microsoft Office PowerPoint</Application>
  <PresentationFormat>On-screen Show (4:3)</PresentationFormat>
  <Paragraphs>564</Paragraphs>
  <Slides>59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Arial Narrow</vt:lpstr>
      <vt:lpstr>Calibri</vt:lpstr>
      <vt:lpstr>Leelawadee UI Semilight</vt:lpstr>
      <vt:lpstr>Wingdings</vt:lpstr>
      <vt:lpstr>1_Office Theme</vt:lpstr>
      <vt:lpstr>PowerPoint Presentation</vt:lpstr>
      <vt:lpstr>Review of Ergonomic Risk Factors</vt:lpstr>
      <vt:lpstr>PowerPoint Presentation</vt:lpstr>
      <vt:lpstr>Office Ergonomics Workstation Review</vt:lpstr>
      <vt:lpstr>Ergonomic Risk Factors</vt:lpstr>
      <vt:lpstr>Ergonomic Risk Factors</vt:lpstr>
      <vt:lpstr>Office Ergonomics</vt:lpstr>
      <vt:lpstr>Office Desk</vt:lpstr>
      <vt:lpstr>Sit/Stand or Adjustable Desk</vt:lpstr>
      <vt:lpstr>Work Surface Evaluation</vt:lpstr>
      <vt:lpstr>Work Surface Evaluation</vt:lpstr>
      <vt:lpstr>Work Chair</vt:lpstr>
      <vt:lpstr>Work Chair</vt:lpstr>
      <vt:lpstr>Work Chair Features</vt:lpstr>
      <vt:lpstr>Work Chair Adjustment</vt:lpstr>
      <vt:lpstr>Work Chair Adjustment</vt:lpstr>
      <vt:lpstr>Work Chair Adjustments</vt:lpstr>
      <vt:lpstr>Work Chair Adjustments</vt:lpstr>
      <vt:lpstr>Foot Rest</vt:lpstr>
      <vt:lpstr>Exercise Balls as Office Chairs</vt:lpstr>
      <vt:lpstr>Monitors - Distance and Location</vt:lpstr>
      <vt:lpstr>Monitors - Other Considerations</vt:lpstr>
      <vt:lpstr>Monitor Accessories</vt:lpstr>
      <vt:lpstr>Illumination</vt:lpstr>
      <vt:lpstr>Illumination</vt:lpstr>
      <vt:lpstr>Illumination Issues - Direct Glare</vt:lpstr>
      <vt:lpstr>Illumination Issues - Indirect Glare</vt:lpstr>
      <vt:lpstr>Glare Control</vt:lpstr>
      <vt:lpstr>Eye Strain</vt:lpstr>
      <vt:lpstr>Eye Strain</vt:lpstr>
      <vt:lpstr>Document Holders</vt:lpstr>
      <vt:lpstr>Laptops </vt:lpstr>
      <vt:lpstr>Laptops</vt:lpstr>
      <vt:lpstr>Keyboards</vt:lpstr>
      <vt:lpstr>Keyboard Alternatives</vt:lpstr>
      <vt:lpstr>Keyboard Trays</vt:lpstr>
      <vt:lpstr>Keyboard Trays</vt:lpstr>
      <vt:lpstr>Wrist Rests</vt:lpstr>
      <vt:lpstr>Input Devices</vt:lpstr>
      <vt:lpstr>Input Devices - Contraindications</vt:lpstr>
      <vt:lpstr>Mouse Location</vt:lpstr>
      <vt:lpstr>Telephone Headsets</vt:lpstr>
      <vt:lpstr>5100.23 Chapter 23 Appendix B23-A</vt:lpstr>
      <vt:lpstr>Tip: 1) Taking 20 second micro-breaks throughout the day to refocus your eyes will reduce fatigue at the end of the day. 20/20 rule: for every 20 minutes of work, rest the eyes 20 seconds.</vt:lpstr>
      <vt:lpstr>Physical Risk Factor Ergonomic Checklist</vt:lpstr>
      <vt:lpstr>Physical Risk Factor Ergonomic Checklist continued</vt:lpstr>
      <vt:lpstr>Hand Tool Selection Checklist</vt:lpstr>
      <vt:lpstr>Ergonomic considerations for shift workers</vt:lpstr>
      <vt:lpstr>Computer/Electronic Accommodation Services (CAP)  Services and Support</vt:lpstr>
      <vt:lpstr>Computer/Electronic Accommodation Program (CAP)</vt:lpstr>
      <vt:lpstr>Computer/Electronics Accommodation Program (CAP)</vt:lpstr>
      <vt:lpstr>Let's try some workstation evaluations</vt:lpstr>
      <vt:lpstr>Workstation Evaluation Activity #1</vt:lpstr>
      <vt:lpstr>Workstation Evaluation Activity</vt:lpstr>
      <vt:lpstr>Workstation Evaluation Activity</vt:lpstr>
      <vt:lpstr>Stretching Exercises</vt:lpstr>
      <vt:lpstr>Knowledge Check</vt:lpstr>
      <vt:lpstr>Knowledge Check</vt:lpstr>
      <vt:lpstr>Summary</vt:lpstr>
    </vt:vector>
  </TitlesOfParts>
  <Company>HPES NMCI 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Milone, Christina M LT USN COMNAVFACSYSCOM (USA)</dc:creator>
  <cp:lastModifiedBy>Allen, Eric L CIV USN COMNAVFACENGCOM DC (USA)</cp:lastModifiedBy>
  <cp:revision>136</cp:revision>
  <cp:lastPrinted>2023-04-25T10:08:42Z</cp:lastPrinted>
  <dcterms:created xsi:type="dcterms:W3CDTF">2022-09-08T17:11:57Z</dcterms:created>
  <dcterms:modified xsi:type="dcterms:W3CDTF">2023-05-12T13:07:25Z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0x01010046DC97621621AF44B94E0BBD6B6E7844</vt:lpwstr>
  </property>
</Properties>
</file>